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68"/>
  </p:notesMasterIdLst>
  <p:sldIdLst>
    <p:sldId id="256" r:id="rId2"/>
    <p:sldId id="261" r:id="rId3"/>
    <p:sldId id="257" r:id="rId4"/>
    <p:sldId id="302" r:id="rId5"/>
    <p:sldId id="339" r:id="rId6"/>
    <p:sldId id="342" r:id="rId7"/>
    <p:sldId id="367" r:id="rId8"/>
    <p:sldId id="343" r:id="rId9"/>
    <p:sldId id="345" r:id="rId10"/>
    <p:sldId id="390" r:id="rId11"/>
    <p:sldId id="391" r:id="rId12"/>
    <p:sldId id="397" r:id="rId13"/>
    <p:sldId id="340" r:id="rId14"/>
    <p:sldId id="346" r:id="rId15"/>
    <p:sldId id="318" r:id="rId16"/>
    <p:sldId id="259" r:id="rId17"/>
    <p:sldId id="379" r:id="rId18"/>
    <p:sldId id="319" r:id="rId19"/>
    <p:sldId id="366" r:id="rId20"/>
    <p:sldId id="384" r:id="rId21"/>
    <p:sldId id="382" r:id="rId22"/>
    <p:sldId id="406" r:id="rId23"/>
    <p:sldId id="383" r:id="rId24"/>
    <p:sldId id="260" r:id="rId25"/>
    <p:sldId id="392" r:id="rId26"/>
    <p:sldId id="356" r:id="rId27"/>
    <p:sldId id="370" r:id="rId28"/>
    <p:sldId id="393" r:id="rId29"/>
    <p:sldId id="355" r:id="rId30"/>
    <p:sldId id="264" r:id="rId31"/>
    <p:sldId id="394" r:id="rId32"/>
    <p:sldId id="359" r:id="rId33"/>
    <p:sldId id="400" r:id="rId34"/>
    <p:sldId id="401" r:id="rId35"/>
    <p:sldId id="402" r:id="rId36"/>
    <p:sldId id="265" r:id="rId37"/>
    <p:sldId id="360" r:id="rId38"/>
    <p:sldId id="272" r:id="rId39"/>
    <p:sldId id="274" r:id="rId40"/>
    <p:sldId id="372" r:id="rId41"/>
    <p:sldId id="266" r:id="rId42"/>
    <p:sldId id="267" r:id="rId43"/>
    <p:sldId id="404" r:id="rId44"/>
    <p:sldId id="403" r:id="rId45"/>
    <p:sldId id="378" r:id="rId46"/>
    <p:sldId id="275" r:id="rId47"/>
    <p:sldId id="405" r:id="rId48"/>
    <p:sldId id="373" r:id="rId49"/>
    <p:sldId id="385" r:id="rId50"/>
    <p:sldId id="276" r:id="rId51"/>
    <p:sldId id="277" r:id="rId52"/>
    <p:sldId id="290" r:id="rId53"/>
    <p:sldId id="273" r:id="rId54"/>
    <p:sldId id="278" r:id="rId55"/>
    <p:sldId id="279" r:id="rId56"/>
    <p:sldId id="376" r:id="rId57"/>
    <p:sldId id="377" r:id="rId58"/>
    <p:sldId id="280" r:id="rId59"/>
    <p:sldId id="283" r:id="rId60"/>
    <p:sldId id="396" r:id="rId61"/>
    <p:sldId id="284" r:id="rId62"/>
    <p:sldId id="285" r:id="rId63"/>
    <p:sldId id="286" r:id="rId64"/>
    <p:sldId id="287" r:id="rId65"/>
    <p:sldId id="291" r:id="rId66"/>
    <p:sldId id="282" r:id="rId6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45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EAF1FC"/>
    <a:srgbClr val="E5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94660" autoAdjust="0"/>
  </p:normalViewPr>
  <p:slideViewPr>
    <p:cSldViewPr snapToGrid="0">
      <p:cViewPr varScale="1">
        <p:scale>
          <a:sx n="94" d="100"/>
          <a:sy n="94" d="100"/>
        </p:scale>
        <p:origin x="760" y="56"/>
      </p:cViewPr>
      <p:guideLst>
        <p:guide orient="horz" pos="2453"/>
        <p:guide pos="3840"/>
      </p:guideLst>
    </p:cSldViewPr>
  </p:slideViewPr>
  <p:notesTextViewPr>
    <p:cViewPr>
      <p:scale>
        <a:sx n="100" d="100"/>
        <a:sy n="100" d="100"/>
      </p:scale>
      <p:origin x="0" y="0"/>
    </p:cViewPr>
  </p:notesTextViewPr>
  <p:sorterViewPr>
    <p:cViewPr>
      <p:scale>
        <a:sx n="66" d="100"/>
        <a:sy n="66" d="100"/>
      </p:scale>
      <p:origin x="0" y="369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46.wmf"/><Relationship Id="rId1" Type="http://schemas.openxmlformats.org/officeDocument/2006/relationships/image" Target="../media/image50.wmf"/><Relationship Id="rId4"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7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9.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4294967295"/>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vl1pPr>
          </a:lstStyle>
          <a:p>
            <a:pPr>
              <a:defRPr/>
            </a:pPr>
            <a:fld id="{159E0CFD-D3FA-445D-8B1B-D42FC8A6E781}" type="slidenum">
              <a:rPr lang="zh-CN" altLang="en-US"/>
              <a:pPr>
                <a:defRPr/>
              </a:pPr>
              <a:t>‹#›</a:t>
            </a:fld>
            <a:endParaRPr lang="en-US" altLang="zh-CN"/>
          </a:p>
        </p:txBody>
      </p:sp>
    </p:spTree>
    <p:extLst>
      <p:ext uri="{BB962C8B-B14F-4D97-AF65-F5344CB8AC3E}">
        <p14:creationId xmlns:p14="http://schemas.microsoft.com/office/powerpoint/2010/main" val="23813492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D6EFBDE-CD1A-4F9D-9147-3E6741E54EC4}" type="slidenum">
              <a:rPr lang="zh-CN" altLang="en-US"/>
              <a:pPr/>
              <a:t>1</a:t>
            </a:fld>
            <a:endParaRPr lang="zh-CN" altLang="en-US"/>
          </a:p>
        </p:txBody>
      </p:sp>
      <p:sp>
        <p:nvSpPr>
          <p:cNvPr id="5122" name="Rectangle 2"/>
          <p:cNvSpPr>
            <a:spLocks noGrp="1" noRot="1" noChangeAspect="1" noChangeArrowheads="1" noTextEdit="1"/>
          </p:cNvSpPr>
          <p:nvPr>
            <p:ph type="sldImg" idx="4294967295"/>
          </p:nvPr>
        </p:nvSpPr>
        <p:spPr>
          <a:xfrm>
            <a:off x="381000" y="685800"/>
            <a:ext cx="6096000" cy="3429000"/>
          </a:xfrm>
          <a:ln/>
        </p:spPr>
      </p:sp>
      <p:sp>
        <p:nvSpPr>
          <p:cNvPr id="5123"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4086436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4DE8C78-C5A9-4E0E-99D3-70E971FDAC41}" type="slidenum">
              <a:rPr lang="zh-CN" altLang="en-US"/>
              <a:pPr/>
              <a:t>27</a:t>
            </a:fld>
            <a:endParaRPr lang="zh-CN" altLang="en-US"/>
          </a:p>
        </p:txBody>
      </p:sp>
      <p:sp>
        <p:nvSpPr>
          <p:cNvPr id="39938" name="Rectangle 2"/>
          <p:cNvSpPr>
            <a:spLocks noGrp="1" noRot="1" noChangeAspect="1" noChangeArrowheads="1" noTextEdit="1"/>
          </p:cNvSpPr>
          <p:nvPr>
            <p:ph type="sldImg" idx="4294967295"/>
          </p:nvPr>
        </p:nvSpPr>
        <p:spPr>
          <a:xfrm>
            <a:off x="381000" y="685800"/>
            <a:ext cx="6096000" cy="3429000"/>
          </a:xfrm>
          <a:ln/>
        </p:spPr>
      </p:sp>
      <p:sp>
        <p:nvSpPr>
          <p:cNvPr id="39939"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29013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37A8395-01F0-4C96-B0A6-9C30717C303F}" type="slidenum">
              <a:rPr lang="zh-CN" altLang="en-US"/>
              <a:pPr/>
              <a:t>28</a:t>
            </a:fld>
            <a:endParaRPr lang="zh-CN" altLang="en-US"/>
          </a:p>
        </p:txBody>
      </p:sp>
      <p:sp>
        <p:nvSpPr>
          <p:cNvPr id="41986" name="Rectangle 2"/>
          <p:cNvSpPr>
            <a:spLocks noGrp="1" noRot="1" noChangeAspect="1" noChangeArrowheads="1" noTextEdit="1"/>
          </p:cNvSpPr>
          <p:nvPr>
            <p:ph type="sldImg" idx="4294967295"/>
          </p:nvPr>
        </p:nvSpPr>
        <p:spPr>
          <a:xfrm>
            <a:off x="381000" y="685800"/>
            <a:ext cx="6096000" cy="3429000"/>
          </a:xfrm>
          <a:ln/>
        </p:spPr>
      </p:sp>
      <p:sp>
        <p:nvSpPr>
          <p:cNvPr id="41987"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2835919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1D5221B-140C-4C33-99E2-684EE70B38EF}" type="slidenum">
              <a:rPr lang="zh-CN" altLang="en-US"/>
              <a:pPr/>
              <a:t>29</a:t>
            </a:fld>
            <a:endParaRPr lang="zh-CN" altLang="en-US"/>
          </a:p>
        </p:txBody>
      </p:sp>
      <p:sp>
        <p:nvSpPr>
          <p:cNvPr id="44034" name="Rectangle 2"/>
          <p:cNvSpPr>
            <a:spLocks noGrp="1" noRot="1" noChangeAspect="1" noChangeArrowheads="1" noTextEdit="1"/>
          </p:cNvSpPr>
          <p:nvPr>
            <p:ph type="sldImg" idx="4294967295"/>
          </p:nvPr>
        </p:nvSpPr>
        <p:spPr>
          <a:xfrm>
            <a:off x="381000" y="685800"/>
            <a:ext cx="6096000" cy="3429000"/>
          </a:xfrm>
          <a:ln/>
        </p:spPr>
      </p:sp>
      <p:sp>
        <p:nvSpPr>
          <p:cNvPr id="44035"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1187500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278140F-D693-45E1-9655-5894AC9D7FFF}" type="slidenum">
              <a:rPr lang="zh-CN" altLang="en-US"/>
              <a:pPr/>
              <a:t>30</a:t>
            </a:fld>
            <a:endParaRPr lang="zh-CN" altLang="en-US"/>
          </a:p>
        </p:txBody>
      </p:sp>
      <p:sp>
        <p:nvSpPr>
          <p:cNvPr id="46082" name="Rectangle 2"/>
          <p:cNvSpPr>
            <a:spLocks noGrp="1" noRot="1" noChangeAspect="1" noChangeArrowheads="1" noTextEdit="1"/>
          </p:cNvSpPr>
          <p:nvPr>
            <p:ph type="sldImg" idx="4294967295"/>
          </p:nvPr>
        </p:nvSpPr>
        <p:spPr>
          <a:xfrm>
            <a:off x="381000" y="685800"/>
            <a:ext cx="6096000" cy="3429000"/>
          </a:xfrm>
          <a:ln/>
        </p:spPr>
      </p:sp>
      <p:sp>
        <p:nvSpPr>
          <p:cNvPr id="46083"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1027484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6C1D562-6E76-470D-BABD-CCCA6A046DCD}" type="slidenum">
              <a:rPr lang="zh-CN" altLang="en-US"/>
              <a:pPr/>
              <a:t>32</a:t>
            </a:fld>
            <a:endParaRPr lang="zh-CN" altLang="en-US"/>
          </a:p>
        </p:txBody>
      </p:sp>
      <p:sp>
        <p:nvSpPr>
          <p:cNvPr id="49154" name="Rectangle 2"/>
          <p:cNvSpPr>
            <a:spLocks noGrp="1" noRot="1" noChangeAspect="1" noChangeArrowheads="1" noTextEdit="1"/>
          </p:cNvSpPr>
          <p:nvPr>
            <p:ph type="sldImg" idx="4294967295"/>
          </p:nvPr>
        </p:nvSpPr>
        <p:spPr>
          <a:xfrm>
            <a:off x="381000" y="685800"/>
            <a:ext cx="6096000" cy="3429000"/>
          </a:xfrm>
          <a:ln/>
        </p:spPr>
      </p:sp>
      <p:sp>
        <p:nvSpPr>
          <p:cNvPr id="49155"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48098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AD86458-9D86-4C72-B354-EC64DF11E081}" type="slidenum">
              <a:rPr lang="zh-CN" altLang="en-US"/>
              <a:pPr/>
              <a:t>36</a:t>
            </a:fld>
            <a:endParaRPr lang="zh-CN" altLang="en-US"/>
          </a:p>
        </p:txBody>
      </p:sp>
      <p:sp>
        <p:nvSpPr>
          <p:cNvPr id="54274" name="Rectangle 2"/>
          <p:cNvSpPr>
            <a:spLocks noGrp="1" noRot="1" noChangeAspect="1" noChangeArrowheads="1" noTextEdit="1"/>
          </p:cNvSpPr>
          <p:nvPr>
            <p:ph type="sldImg" idx="4294967295"/>
          </p:nvPr>
        </p:nvSpPr>
        <p:spPr>
          <a:xfrm>
            <a:off x="381000" y="685800"/>
            <a:ext cx="6096000" cy="3429000"/>
          </a:xfrm>
          <a:ln/>
        </p:spPr>
      </p:sp>
      <p:sp>
        <p:nvSpPr>
          <p:cNvPr id="54275"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2422695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C15694A-2FFA-40BD-A629-99B379562B6E}" type="slidenum">
              <a:rPr lang="zh-CN" altLang="en-US"/>
              <a:pPr/>
              <a:t>37</a:t>
            </a:fld>
            <a:endParaRPr lang="zh-CN" altLang="en-US"/>
          </a:p>
        </p:txBody>
      </p:sp>
      <p:sp>
        <p:nvSpPr>
          <p:cNvPr id="56322" name="Rectangle 2"/>
          <p:cNvSpPr>
            <a:spLocks noGrp="1" noRot="1" noChangeAspect="1" noChangeArrowheads="1" noTextEdit="1"/>
          </p:cNvSpPr>
          <p:nvPr>
            <p:ph type="sldImg" idx="4294967295"/>
          </p:nvPr>
        </p:nvSpPr>
        <p:spPr>
          <a:xfrm>
            <a:off x="381000" y="685800"/>
            <a:ext cx="6096000" cy="3429000"/>
          </a:xfrm>
          <a:ln/>
        </p:spPr>
      </p:sp>
      <p:sp>
        <p:nvSpPr>
          <p:cNvPr id="56323"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865648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4351989D-8604-4E3E-9F49-7EA56774DFBD}" type="slidenum">
              <a:rPr lang="zh-CN" altLang="en-US"/>
              <a:pPr/>
              <a:t>38</a:t>
            </a:fld>
            <a:endParaRPr lang="zh-CN" altLang="en-US"/>
          </a:p>
        </p:txBody>
      </p:sp>
      <p:sp>
        <p:nvSpPr>
          <p:cNvPr id="58370" name="Rectangle 2"/>
          <p:cNvSpPr>
            <a:spLocks noGrp="1" noRot="1" noChangeAspect="1" noChangeArrowheads="1" noTextEdit="1"/>
          </p:cNvSpPr>
          <p:nvPr>
            <p:ph type="sldImg" idx="4294967295"/>
          </p:nvPr>
        </p:nvSpPr>
        <p:spPr>
          <a:xfrm>
            <a:off x="381000" y="685800"/>
            <a:ext cx="6096000" cy="3429000"/>
          </a:xfrm>
          <a:ln/>
        </p:spPr>
      </p:sp>
      <p:sp>
        <p:nvSpPr>
          <p:cNvPr id="58371"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130242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ED23FAF-04CF-4340-AC1F-795DCF014339}" type="slidenum">
              <a:rPr lang="zh-CN" altLang="en-US"/>
              <a:pPr/>
              <a:t>39</a:t>
            </a:fld>
            <a:endParaRPr lang="zh-CN" altLang="en-US"/>
          </a:p>
        </p:txBody>
      </p:sp>
      <p:sp>
        <p:nvSpPr>
          <p:cNvPr id="60418" name="Rectangle 2"/>
          <p:cNvSpPr>
            <a:spLocks noGrp="1" noRot="1" noChangeAspect="1" noChangeArrowheads="1" noTextEdit="1"/>
          </p:cNvSpPr>
          <p:nvPr>
            <p:ph type="sldImg" idx="4294967295"/>
          </p:nvPr>
        </p:nvSpPr>
        <p:spPr>
          <a:xfrm>
            <a:off x="381000" y="685800"/>
            <a:ext cx="6096000" cy="3429000"/>
          </a:xfrm>
          <a:ln/>
        </p:spPr>
      </p:sp>
      <p:sp>
        <p:nvSpPr>
          <p:cNvPr id="60419"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1559096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631FDBB-4AFE-4FEB-A683-6F3432DC5D75}" type="slidenum">
              <a:rPr lang="zh-CN" altLang="en-US"/>
              <a:pPr/>
              <a:t>41</a:t>
            </a:fld>
            <a:endParaRPr lang="zh-CN" altLang="en-US"/>
          </a:p>
        </p:txBody>
      </p:sp>
      <p:sp>
        <p:nvSpPr>
          <p:cNvPr id="63490" name="Rectangle 2"/>
          <p:cNvSpPr>
            <a:spLocks noGrp="1" noRot="1" noChangeAspect="1" noChangeArrowheads="1" noTextEdit="1"/>
          </p:cNvSpPr>
          <p:nvPr>
            <p:ph type="sldImg" idx="4294967295"/>
          </p:nvPr>
        </p:nvSpPr>
        <p:spPr>
          <a:xfrm>
            <a:off x="381000" y="685800"/>
            <a:ext cx="6096000" cy="3429000"/>
          </a:xfrm>
          <a:ln/>
        </p:spPr>
      </p:sp>
      <p:sp>
        <p:nvSpPr>
          <p:cNvPr id="63491"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1664206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6C43884-440B-4680-B615-9648FBFAF57A}" type="slidenum">
              <a:rPr lang="zh-CN" altLang="en-US"/>
              <a:pPr/>
              <a:t>2</a:t>
            </a:fld>
            <a:endParaRPr lang="zh-CN" altLang="en-US"/>
          </a:p>
        </p:txBody>
      </p:sp>
      <p:sp>
        <p:nvSpPr>
          <p:cNvPr id="7170" name="Rectangle 2"/>
          <p:cNvSpPr>
            <a:spLocks noGrp="1" noRot="1" noChangeAspect="1" noChangeArrowheads="1" noTextEdit="1"/>
          </p:cNvSpPr>
          <p:nvPr>
            <p:ph type="sldImg" idx="4294967295"/>
          </p:nvPr>
        </p:nvSpPr>
        <p:spPr>
          <a:xfrm>
            <a:off x="381000" y="685800"/>
            <a:ext cx="6096000" cy="3429000"/>
          </a:xfrm>
          <a:ln/>
        </p:spPr>
      </p:sp>
      <p:sp>
        <p:nvSpPr>
          <p:cNvPr id="7171"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4251232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16AAC36-50B6-4B4B-8812-4E5462306818}" type="slidenum">
              <a:rPr lang="zh-CN" altLang="en-US"/>
              <a:pPr/>
              <a:t>42</a:t>
            </a:fld>
            <a:endParaRPr lang="zh-CN" altLang="en-US"/>
          </a:p>
        </p:txBody>
      </p:sp>
      <p:sp>
        <p:nvSpPr>
          <p:cNvPr id="65538" name="Rectangle 2"/>
          <p:cNvSpPr>
            <a:spLocks noGrp="1" noRot="1" noChangeAspect="1" noChangeArrowheads="1" noTextEdit="1"/>
          </p:cNvSpPr>
          <p:nvPr>
            <p:ph type="sldImg" idx="4294967295"/>
          </p:nvPr>
        </p:nvSpPr>
        <p:spPr>
          <a:xfrm>
            <a:off x="381000" y="685800"/>
            <a:ext cx="6096000" cy="3429000"/>
          </a:xfrm>
          <a:ln/>
        </p:spPr>
      </p:sp>
      <p:sp>
        <p:nvSpPr>
          <p:cNvPr id="65539"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347500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5E59D8E-0BEF-4F6A-BA2F-85BDC451F036}" type="slidenum">
              <a:rPr lang="zh-CN" altLang="en-US"/>
              <a:pPr/>
              <a:t>44</a:t>
            </a:fld>
            <a:endParaRPr lang="zh-CN" altLang="en-US"/>
          </a:p>
        </p:txBody>
      </p:sp>
      <p:sp>
        <p:nvSpPr>
          <p:cNvPr id="68610" name="Rectangle 2"/>
          <p:cNvSpPr>
            <a:spLocks noGrp="1" noRot="1" noChangeAspect="1" noChangeArrowheads="1" noTextEdit="1"/>
          </p:cNvSpPr>
          <p:nvPr>
            <p:ph type="sldImg" idx="4294967295"/>
          </p:nvPr>
        </p:nvSpPr>
        <p:spPr>
          <a:xfrm>
            <a:off x="381000" y="685800"/>
            <a:ext cx="6096000" cy="3429000"/>
          </a:xfrm>
          <a:ln/>
        </p:spPr>
      </p:sp>
      <p:sp>
        <p:nvSpPr>
          <p:cNvPr id="68611"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976165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D14BCEC-1393-47BC-B686-EE1FC3E25320}" type="slidenum">
              <a:rPr lang="zh-CN" altLang="en-US"/>
              <a:pPr/>
              <a:t>45</a:t>
            </a:fld>
            <a:endParaRPr lang="zh-CN" altLang="en-US"/>
          </a:p>
        </p:txBody>
      </p:sp>
      <p:sp>
        <p:nvSpPr>
          <p:cNvPr id="70658" name="Rectangle 2"/>
          <p:cNvSpPr>
            <a:spLocks noGrp="1" noRot="1" noChangeAspect="1" noChangeArrowheads="1" noTextEdit="1"/>
          </p:cNvSpPr>
          <p:nvPr>
            <p:ph type="sldImg" idx="4294967295"/>
          </p:nvPr>
        </p:nvSpPr>
        <p:spPr>
          <a:xfrm>
            <a:off x="381000" y="685800"/>
            <a:ext cx="6096000" cy="3429000"/>
          </a:xfrm>
          <a:ln/>
        </p:spPr>
      </p:sp>
      <p:sp>
        <p:nvSpPr>
          <p:cNvPr id="70659"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429333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C5BEDCC-8C06-46AA-AB56-09A32A85E8B9}" type="slidenum">
              <a:rPr lang="zh-CN" altLang="en-US"/>
              <a:pPr/>
              <a:t>46</a:t>
            </a:fld>
            <a:endParaRPr lang="zh-CN" altLang="en-US"/>
          </a:p>
        </p:txBody>
      </p:sp>
      <p:sp>
        <p:nvSpPr>
          <p:cNvPr id="72706" name="Rectangle 2"/>
          <p:cNvSpPr>
            <a:spLocks noGrp="1" noRot="1" noChangeAspect="1" noChangeArrowheads="1" noTextEdit="1"/>
          </p:cNvSpPr>
          <p:nvPr>
            <p:ph type="sldImg" idx="4294967295"/>
          </p:nvPr>
        </p:nvSpPr>
        <p:spPr>
          <a:xfrm>
            <a:off x="381000" y="685800"/>
            <a:ext cx="6096000" cy="3429000"/>
          </a:xfrm>
          <a:ln/>
        </p:spPr>
      </p:sp>
      <p:sp>
        <p:nvSpPr>
          <p:cNvPr id="72707"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334492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BE76BBA-2774-4017-AB33-F6B2C93F0D74}" type="slidenum">
              <a:rPr lang="zh-CN" altLang="en-US"/>
              <a:pPr/>
              <a:t>49</a:t>
            </a:fld>
            <a:endParaRPr lang="zh-CN" altLang="en-US"/>
          </a:p>
        </p:txBody>
      </p:sp>
      <p:sp>
        <p:nvSpPr>
          <p:cNvPr id="76802" name="Rectangle 2"/>
          <p:cNvSpPr>
            <a:spLocks noGrp="1" noRot="1" noChangeAspect="1" noChangeArrowheads="1" noTextEdit="1"/>
          </p:cNvSpPr>
          <p:nvPr>
            <p:ph type="sldImg" idx="4294967295"/>
          </p:nvPr>
        </p:nvSpPr>
        <p:spPr>
          <a:xfrm>
            <a:off x="381000" y="685800"/>
            <a:ext cx="6096000" cy="3429000"/>
          </a:xfrm>
          <a:ln/>
        </p:spPr>
      </p:sp>
      <p:sp>
        <p:nvSpPr>
          <p:cNvPr id="76803"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2174582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1D39A8A-81E1-4A4A-B3EF-0BC88680FF21}" type="slidenum">
              <a:rPr lang="zh-CN" altLang="en-US"/>
              <a:pPr/>
              <a:t>50</a:t>
            </a:fld>
            <a:endParaRPr lang="zh-CN" altLang="en-US"/>
          </a:p>
        </p:txBody>
      </p:sp>
      <p:sp>
        <p:nvSpPr>
          <p:cNvPr id="78850" name="Rectangle 2"/>
          <p:cNvSpPr>
            <a:spLocks noGrp="1" noRot="1" noChangeAspect="1" noChangeArrowheads="1" noTextEdit="1"/>
          </p:cNvSpPr>
          <p:nvPr>
            <p:ph type="sldImg" idx="4294967295"/>
          </p:nvPr>
        </p:nvSpPr>
        <p:spPr>
          <a:xfrm>
            <a:off x="381000" y="685800"/>
            <a:ext cx="6096000" cy="3429000"/>
          </a:xfrm>
          <a:ln/>
        </p:spPr>
      </p:sp>
      <p:sp>
        <p:nvSpPr>
          <p:cNvPr id="78851"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122929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8A217CC-09B6-461E-AFBF-4BAF41EA9A7C}" type="slidenum">
              <a:rPr lang="zh-CN" altLang="en-US"/>
              <a:pPr/>
              <a:t>51</a:t>
            </a:fld>
            <a:endParaRPr lang="zh-CN" altLang="en-US"/>
          </a:p>
        </p:txBody>
      </p:sp>
      <p:sp>
        <p:nvSpPr>
          <p:cNvPr id="80898" name="Rectangle 2"/>
          <p:cNvSpPr>
            <a:spLocks noGrp="1" noRot="1" noChangeAspect="1" noChangeArrowheads="1" noTextEdit="1"/>
          </p:cNvSpPr>
          <p:nvPr>
            <p:ph type="sldImg" idx="4294967295"/>
          </p:nvPr>
        </p:nvSpPr>
        <p:spPr>
          <a:xfrm>
            <a:off x="381000" y="685800"/>
            <a:ext cx="6096000" cy="3429000"/>
          </a:xfrm>
          <a:ln/>
        </p:spPr>
      </p:sp>
      <p:sp>
        <p:nvSpPr>
          <p:cNvPr id="80899"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942129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6A1385A-0658-4889-88F3-E89B3F6E0A9F}" type="slidenum">
              <a:rPr lang="zh-CN" altLang="en-US"/>
              <a:pPr/>
              <a:t>52</a:t>
            </a:fld>
            <a:endParaRPr lang="zh-CN" altLang="en-US"/>
          </a:p>
        </p:txBody>
      </p:sp>
      <p:sp>
        <p:nvSpPr>
          <p:cNvPr id="82946" name="Rectangle 2"/>
          <p:cNvSpPr>
            <a:spLocks noGrp="1" noRot="1" noChangeAspect="1" noChangeArrowheads="1" noTextEdit="1"/>
          </p:cNvSpPr>
          <p:nvPr>
            <p:ph type="sldImg" idx="4294967295"/>
          </p:nvPr>
        </p:nvSpPr>
        <p:spPr>
          <a:xfrm>
            <a:off x="381000" y="685800"/>
            <a:ext cx="6096000" cy="3429000"/>
          </a:xfrm>
          <a:ln/>
        </p:spPr>
      </p:sp>
      <p:sp>
        <p:nvSpPr>
          <p:cNvPr id="82947"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2359576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CE561E4-D845-4319-9DD1-9B906502F181}" type="slidenum">
              <a:rPr lang="zh-CN" altLang="en-US"/>
              <a:pPr/>
              <a:t>53</a:t>
            </a:fld>
            <a:endParaRPr lang="zh-CN" altLang="en-US"/>
          </a:p>
        </p:txBody>
      </p:sp>
      <p:sp>
        <p:nvSpPr>
          <p:cNvPr id="84994" name="Rectangle 2"/>
          <p:cNvSpPr>
            <a:spLocks noGrp="1" noRot="1" noChangeAspect="1" noChangeArrowheads="1" noTextEdit="1"/>
          </p:cNvSpPr>
          <p:nvPr>
            <p:ph type="sldImg" idx="4294967295"/>
          </p:nvPr>
        </p:nvSpPr>
        <p:spPr>
          <a:xfrm>
            <a:off x="381000" y="685800"/>
            <a:ext cx="6096000" cy="3429000"/>
          </a:xfrm>
          <a:ln/>
        </p:spPr>
      </p:sp>
      <p:sp>
        <p:nvSpPr>
          <p:cNvPr id="84995"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2172989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8D3014A-0D0D-47E2-9D17-E6A272F341E2}" type="slidenum">
              <a:rPr lang="zh-CN" altLang="en-US"/>
              <a:pPr/>
              <a:t>54</a:t>
            </a:fld>
            <a:endParaRPr lang="zh-CN" altLang="en-US"/>
          </a:p>
        </p:txBody>
      </p:sp>
      <p:sp>
        <p:nvSpPr>
          <p:cNvPr id="87042" name="Rectangle 2"/>
          <p:cNvSpPr>
            <a:spLocks noGrp="1" noRot="1" noChangeAspect="1" noChangeArrowheads="1" noTextEdit="1"/>
          </p:cNvSpPr>
          <p:nvPr>
            <p:ph type="sldImg" idx="4294967295"/>
          </p:nvPr>
        </p:nvSpPr>
        <p:spPr>
          <a:xfrm>
            <a:off x="381000" y="685800"/>
            <a:ext cx="6096000" cy="3429000"/>
          </a:xfrm>
          <a:ln/>
        </p:spPr>
      </p:sp>
      <p:sp>
        <p:nvSpPr>
          <p:cNvPr id="87043"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2615005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3579A2D-8CF0-4636-BE1C-59136CAF11A1}" type="slidenum">
              <a:rPr lang="zh-CN" altLang="en-US"/>
              <a:pPr/>
              <a:t>3</a:t>
            </a:fld>
            <a:endParaRPr lang="zh-CN" altLang="en-US"/>
          </a:p>
        </p:txBody>
      </p:sp>
      <p:sp>
        <p:nvSpPr>
          <p:cNvPr id="9218" name="Rectangle 2"/>
          <p:cNvSpPr>
            <a:spLocks noGrp="1" noRot="1" noChangeAspect="1" noChangeArrowheads="1" noTextEdit="1"/>
          </p:cNvSpPr>
          <p:nvPr>
            <p:ph type="sldImg" idx="4294967295"/>
          </p:nvPr>
        </p:nvSpPr>
        <p:spPr>
          <a:xfrm>
            <a:off x="381000" y="685800"/>
            <a:ext cx="6096000" cy="3429000"/>
          </a:xfrm>
          <a:ln/>
        </p:spPr>
      </p:sp>
      <p:sp>
        <p:nvSpPr>
          <p:cNvPr id="9219"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4034577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8BAAA67-3FEC-4F56-B9FB-ADBA5E9FB48E}" type="slidenum">
              <a:rPr lang="zh-CN" altLang="en-US"/>
              <a:pPr/>
              <a:t>55</a:t>
            </a:fld>
            <a:endParaRPr lang="zh-CN" altLang="en-US"/>
          </a:p>
        </p:txBody>
      </p:sp>
      <p:sp>
        <p:nvSpPr>
          <p:cNvPr id="89090" name="Rectangle 2"/>
          <p:cNvSpPr>
            <a:spLocks noGrp="1" noRot="1" noChangeAspect="1" noChangeArrowheads="1" noTextEdit="1"/>
          </p:cNvSpPr>
          <p:nvPr>
            <p:ph type="sldImg" idx="4294967295"/>
          </p:nvPr>
        </p:nvSpPr>
        <p:spPr>
          <a:xfrm>
            <a:off x="381000" y="685800"/>
            <a:ext cx="6096000" cy="3429000"/>
          </a:xfrm>
          <a:ln/>
        </p:spPr>
      </p:sp>
      <p:sp>
        <p:nvSpPr>
          <p:cNvPr id="89091"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411385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D9D4FB5-8EA1-4957-9EFE-FB3917C762D5}" type="slidenum">
              <a:rPr lang="zh-CN" altLang="en-US"/>
              <a:pPr/>
              <a:t>56</a:t>
            </a:fld>
            <a:endParaRPr lang="zh-CN" altLang="en-US"/>
          </a:p>
        </p:txBody>
      </p:sp>
      <p:sp>
        <p:nvSpPr>
          <p:cNvPr id="91138" name="Rectangle 2"/>
          <p:cNvSpPr>
            <a:spLocks noGrp="1" noRot="1" noChangeAspect="1" noChangeArrowheads="1" noTextEdit="1"/>
          </p:cNvSpPr>
          <p:nvPr>
            <p:ph type="sldImg" idx="4294967295"/>
          </p:nvPr>
        </p:nvSpPr>
        <p:spPr>
          <a:xfrm>
            <a:off x="381000" y="685800"/>
            <a:ext cx="6096000" cy="3429000"/>
          </a:xfrm>
          <a:ln/>
        </p:spPr>
      </p:sp>
      <p:sp>
        <p:nvSpPr>
          <p:cNvPr id="91139"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2715575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8586DF3-80EA-47CF-A2C4-4BE3525D632C}" type="slidenum">
              <a:rPr lang="zh-CN" altLang="en-US"/>
              <a:pPr/>
              <a:t>57</a:t>
            </a:fld>
            <a:endParaRPr lang="zh-CN" altLang="en-US"/>
          </a:p>
        </p:txBody>
      </p:sp>
      <p:sp>
        <p:nvSpPr>
          <p:cNvPr id="93186" name="Rectangle 2"/>
          <p:cNvSpPr>
            <a:spLocks noGrp="1" noRot="1" noChangeAspect="1" noChangeArrowheads="1" noTextEdit="1"/>
          </p:cNvSpPr>
          <p:nvPr>
            <p:ph type="sldImg" idx="4294967295"/>
          </p:nvPr>
        </p:nvSpPr>
        <p:spPr>
          <a:xfrm>
            <a:off x="381000" y="685800"/>
            <a:ext cx="6096000" cy="3429000"/>
          </a:xfrm>
          <a:ln/>
        </p:spPr>
      </p:sp>
      <p:sp>
        <p:nvSpPr>
          <p:cNvPr id="93187"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1236394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BF4C9C9E-217A-4DE3-9608-804E2F6176DB}" type="slidenum">
              <a:rPr lang="zh-CN" altLang="en-US"/>
              <a:pPr/>
              <a:t>58</a:t>
            </a:fld>
            <a:endParaRPr lang="zh-CN" altLang="en-US"/>
          </a:p>
        </p:txBody>
      </p:sp>
      <p:sp>
        <p:nvSpPr>
          <p:cNvPr id="95234" name="Rectangle 2"/>
          <p:cNvSpPr>
            <a:spLocks noGrp="1" noRot="1" noChangeAspect="1" noChangeArrowheads="1" noTextEdit="1"/>
          </p:cNvSpPr>
          <p:nvPr>
            <p:ph type="sldImg" idx="4294967295"/>
          </p:nvPr>
        </p:nvSpPr>
        <p:spPr>
          <a:xfrm>
            <a:off x="381000" y="685800"/>
            <a:ext cx="6096000" cy="3429000"/>
          </a:xfrm>
          <a:ln/>
        </p:spPr>
      </p:sp>
      <p:sp>
        <p:nvSpPr>
          <p:cNvPr id="95235"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236070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ADA61C5C-D8A0-4E1D-81C4-F1F4544A93CC}" type="slidenum">
              <a:rPr lang="zh-CN" altLang="en-US"/>
              <a:pPr/>
              <a:t>59</a:t>
            </a:fld>
            <a:endParaRPr lang="zh-CN" altLang="en-US"/>
          </a:p>
        </p:txBody>
      </p:sp>
      <p:sp>
        <p:nvSpPr>
          <p:cNvPr id="97282" name="Rectangle 2"/>
          <p:cNvSpPr>
            <a:spLocks noGrp="1" noRot="1" noChangeAspect="1" noChangeArrowheads="1" noTextEdit="1"/>
          </p:cNvSpPr>
          <p:nvPr>
            <p:ph type="sldImg" idx="4294967295"/>
          </p:nvPr>
        </p:nvSpPr>
        <p:spPr>
          <a:xfrm>
            <a:off x="381000" y="685800"/>
            <a:ext cx="6096000" cy="3429000"/>
          </a:xfrm>
          <a:ln/>
        </p:spPr>
      </p:sp>
      <p:sp>
        <p:nvSpPr>
          <p:cNvPr id="97283"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149875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560BEB4-1B7B-42E6-BD2D-9C3DB157F4A4}" type="slidenum">
              <a:rPr lang="zh-CN" altLang="en-US"/>
              <a:pPr/>
              <a:t>60</a:t>
            </a:fld>
            <a:endParaRPr lang="zh-CN" altLang="en-US"/>
          </a:p>
        </p:txBody>
      </p:sp>
      <p:sp>
        <p:nvSpPr>
          <p:cNvPr id="99330" name="Rectangle 2"/>
          <p:cNvSpPr>
            <a:spLocks noGrp="1" noRot="1" noChangeAspect="1" noChangeArrowheads="1" noTextEdit="1"/>
          </p:cNvSpPr>
          <p:nvPr>
            <p:ph type="sldImg" idx="4294967295"/>
          </p:nvPr>
        </p:nvSpPr>
        <p:spPr>
          <a:xfrm>
            <a:off x="381000" y="685800"/>
            <a:ext cx="6096000" cy="3429000"/>
          </a:xfrm>
          <a:ln/>
        </p:spPr>
      </p:sp>
      <p:sp>
        <p:nvSpPr>
          <p:cNvPr id="99331"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2855095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B5DC085D-E1A5-4811-895A-3F8A65CEC607}" type="slidenum">
              <a:rPr lang="zh-CN" altLang="en-US"/>
              <a:pPr/>
              <a:t>61</a:t>
            </a:fld>
            <a:endParaRPr lang="zh-CN" altLang="en-US"/>
          </a:p>
        </p:txBody>
      </p:sp>
      <p:sp>
        <p:nvSpPr>
          <p:cNvPr id="101378" name="Rectangle 2"/>
          <p:cNvSpPr>
            <a:spLocks noGrp="1" noRot="1" noChangeAspect="1" noChangeArrowheads="1" noTextEdit="1"/>
          </p:cNvSpPr>
          <p:nvPr>
            <p:ph type="sldImg" idx="4294967295"/>
          </p:nvPr>
        </p:nvSpPr>
        <p:spPr>
          <a:xfrm>
            <a:off x="381000" y="685800"/>
            <a:ext cx="6096000" cy="3429000"/>
          </a:xfrm>
          <a:ln/>
        </p:spPr>
      </p:sp>
      <p:sp>
        <p:nvSpPr>
          <p:cNvPr id="101379"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1649735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FE91A73-F665-40ED-924E-730723DA5F0B}" type="slidenum">
              <a:rPr lang="zh-CN" altLang="en-US"/>
              <a:pPr/>
              <a:t>62</a:t>
            </a:fld>
            <a:endParaRPr lang="zh-CN" altLang="en-US"/>
          </a:p>
        </p:txBody>
      </p:sp>
      <p:sp>
        <p:nvSpPr>
          <p:cNvPr id="103426" name="Rectangle 2"/>
          <p:cNvSpPr>
            <a:spLocks noGrp="1" noRot="1" noChangeAspect="1" noChangeArrowheads="1" noTextEdit="1"/>
          </p:cNvSpPr>
          <p:nvPr>
            <p:ph type="sldImg" idx="4294967295"/>
          </p:nvPr>
        </p:nvSpPr>
        <p:spPr>
          <a:xfrm>
            <a:off x="381000" y="685800"/>
            <a:ext cx="6096000" cy="3429000"/>
          </a:xfrm>
          <a:ln/>
        </p:spPr>
      </p:sp>
      <p:sp>
        <p:nvSpPr>
          <p:cNvPr id="103427"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269178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001DB1B-DC32-45FA-90F2-7CC08E117754}" type="slidenum">
              <a:rPr lang="zh-CN" altLang="en-US"/>
              <a:pPr/>
              <a:t>63</a:t>
            </a:fld>
            <a:endParaRPr lang="zh-CN" altLang="en-US"/>
          </a:p>
        </p:txBody>
      </p:sp>
      <p:sp>
        <p:nvSpPr>
          <p:cNvPr id="105474" name="Rectangle 2"/>
          <p:cNvSpPr>
            <a:spLocks noGrp="1" noRot="1" noChangeAspect="1" noChangeArrowheads="1" noTextEdit="1"/>
          </p:cNvSpPr>
          <p:nvPr>
            <p:ph type="sldImg" idx="4294967295"/>
          </p:nvPr>
        </p:nvSpPr>
        <p:spPr>
          <a:xfrm>
            <a:off x="381000" y="685800"/>
            <a:ext cx="6096000" cy="3429000"/>
          </a:xfrm>
          <a:ln/>
        </p:spPr>
      </p:sp>
      <p:sp>
        <p:nvSpPr>
          <p:cNvPr id="105475"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211994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741BE24-80B6-436E-9D85-0C7667B4D348}" type="slidenum">
              <a:rPr lang="zh-CN" altLang="en-US"/>
              <a:pPr/>
              <a:t>64</a:t>
            </a:fld>
            <a:endParaRPr lang="zh-CN" altLang="en-US"/>
          </a:p>
        </p:txBody>
      </p:sp>
      <p:sp>
        <p:nvSpPr>
          <p:cNvPr id="107522" name="Rectangle 2"/>
          <p:cNvSpPr>
            <a:spLocks noGrp="1" noRot="1" noChangeAspect="1" noChangeArrowheads="1" noTextEdit="1"/>
          </p:cNvSpPr>
          <p:nvPr>
            <p:ph type="sldImg" idx="4294967295"/>
          </p:nvPr>
        </p:nvSpPr>
        <p:spPr>
          <a:xfrm>
            <a:off x="381000" y="685800"/>
            <a:ext cx="6096000" cy="3429000"/>
          </a:xfrm>
          <a:ln/>
        </p:spPr>
      </p:sp>
      <p:sp>
        <p:nvSpPr>
          <p:cNvPr id="107523"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41265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9F27C37-CD46-4F59-BB11-26F4782D8581}" type="slidenum">
              <a:rPr lang="zh-CN" altLang="en-US"/>
              <a:pPr/>
              <a:t>13</a:t>
            </a:fld>
            <a:endParaRPr lang="zh-CN" altLang="en-US"/>
          </a:p>
        </p:txBody>
      </p:sp>
      <p:sp>
        <p:nvSpPr>
          <p:cNvPr id="20482" name="Rectangle 2"/>
          <p:cNvSpPr>
            <a:spLocks noGrp="1" noRot="1" noChangeAspect="1" noChangeArrowheads="1" noTextEdit="1"/>
          </p:cNvSpPr>
          <p:nvPr>
            <p:ph type="sldImg" idx="4294967295"/>
          </p:nvPr>
        </p:nvSpPr>
        <p:spPr>
          <a:xfrm>
            <a:off x="381000" y="685800"/>
            <a:ext cx="6096000" cy="3429000"/>
          </a:xfrm>
          <a:ln/>
        </p:spPr>
      </p:sp>
      <p:sp>
        <p:nvSpPr>
          <p:cNvPr id="20483"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403144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95EC4B90-1345-47D8-9010-E5765762662D}" type="slidenum">
              <a:rPr lang="zh-CN" altLang="en-US"/>
              <a:pPr/>
              <a:t>65</a:t>
            </a:fld>
            <a:endParaRPr lang="zh-CN" altLang="en-US"/>
          </a:p>
        </p:txBody>
      </p:sp>
      <p:sp>
        <p:nvSpPr>
          <p:cNvPr id="109570" name="Rectangle 2"/>
          <p:cNvSpPr>
            <a:spLocks noGrp="1" noRot="1" noChangeAspect="1" noChangeArrowheads="1" noTextEdit="1"/>
          </p:cNvSpPr>
          <p:nvPr>
            <p:ph type="sldImg" idx="4294967295"/>
          </p:nvPr>
        </p:nvSpPr>
        <p:spPr>
          <a:xfrm>
            <a:off x="381000" y="685800"/>
            <a:ext cx="6096000" cy="3429000"/>
          </a:xfrm>
          <a:ln/>
        </p:spPr>
      </p:sp>
      <p:sp>
        <p:nvSpPr>
          <p:cNvPr id="109571"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698088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90A3357-C9A6-4FCC-80B4-45A1BDD4A64C}" type="slidenum">
              <a:rPr lang="zh-CN" altLang="en-US"/>
              <a:pPr/>
              <a:t>66</a:t>
            </a:fld>
            <a:endParaRPr lang="zh-CN" altLang="en-US"/>
          </a:p>
        </p:txBody>
      </p:sp>
      <p:sp>
        <p:nvSpPr>
          <p:cNvPr id="111618" name="Rectangle 2"/>
          <p:cNvSpPr>
            <a:spLocks noGrp="1" noRot="1" noChangeAspect="1" noChangeArrowheads="1" noTextEdit="1"/>
          </p:cNvSpPr>
          <p:nvPr>
            <p:ph type="sldImg" idx="4294967295"/>
          </p:nvPr>
        </p:nvSpPr>
        <p:spPr>
          <a:xfrm>
            <a:off x="381000" y="685800"/>
            <a:ext cx="6096000" cy="3429000"/>
          </a:xfrm>
          <a:ln/>
        </p:spPr>
      </p:sp>
      <p:sp>
        <p:nvSpPr>
          <p:cNvPr id="111619"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1839907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3A22DF6-3FBD-4854-9FB6-9485CEB37E83}" type="slidenum">
              <a:rPr lang="zh-CN" altLang="en-US"/>
              <a:pPr/>
              <a:t>16</a:t>
            </a:fld>
            <a:endParaRPr lang="zh-CN" altLang="en-US"/>
          </a:p>
        </p:txBody>
      </p:sp>
      <p:sp>
        <p:nvSpPr>
          <p:cNvPr id="24578" name="Rectangle 2"/>
          <p:cNvSpPr>
            <a:spLocks noGrp="1" noRot="1" noChangeAspect="1" noChangeArrowheads="1" noTextEdit="1"/>
          </p:cNvSpPr>
          <p:nvPr>
            <p:ph type="sldImg" idx="4294967295"/>
          </p:nvPr>
        </p:nvSpPr>
        <p:spPr>
          <a:xfrm>
            <a:off x="381000" y="685800"/>
            <a:ext cx="6096000" cy="3429000"/>
          </a:xfrm>
          <a:ln/>
        </p:spPr>
      </p:sp>
      <p:sp>
        <p:nvSpPr>
          <p:cNvPr id="24579"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71294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直观</a:t>
            </a:r>
          </a:p>
        </p:txBody>
      </p:sp>
      <p:sp>
        <p:nvSpPr>
          <p:cNvPr id="4" name="灯片编号占位符 3"/>
          <p:cNvSpPr>
            <a:spLocks noGrp="1"/>
          </p:cNvSpPr>
          <p:nvPr>
            <p:ph type="sldNum" sz="quarter" idx="10"/>
          </p:nvPr>
        </p:nvSpPr>
        <p:spPr/>
        <p:txBody>
          <a:bodyPr/>
          <a:lstStyle/>
          <a:p>
            <a:pPr>
              <a:defRPr/>
            </a:pPr>
            <a:fld id="{159E0CFD-D3FA-445D-8B1B-D42FC8A6E781}" type="slidenum">
              <a:rPr lang="zh-CN" altLang="en-US" smtClean="0"/>
              <a:pPr>
                <a:defRPr/>
              </a:pPr>
              <a:t>23</a:t>
            </a:fld>
            <a:endParaRPr lang="en-US" altLang="zh-CN"/>
          </a:p>
        </p:txBody>
      </p:sp>
    </p:spTree>
    <p:extLst>
      <p:ext uri="{BB962C8B-B14F-4D97-AF65-F5344CB8AC3E}">
        <p14:creationId xmlns:p14="http://schemas.microsoft.com/office/powerpoint/2010/main" val="139221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A19483C2-803B-4364-B5E0-19EA3A73C10F}" type="slidenum">
              <a:rPr lang="zh-CN" altLang="en-US"/>
              <a:pPr/>
              <a:t>24</a:t>
            </a:fld>
            <a:endParaRPr lang="zh-CN" altLang="en-US"/>
          </a:p>
        </p:txBody>
      </p:sp>
      <p:sp>
        <p:nvSpPr>
          <p:cNvPr id="33794" name="Rectangle 2"/>
          <p:cNvSpPr>
            <a:spLocks noGrp="1" noRot="1" noChangeAspect="1" noChangeArrowheads="1" noTextEdit="1"/>
          </p:cNvSpPr>
          <p:nvPr>
            <p:ph type="sldImg" idx="4294967295"/>
          </p:nvPr>
        </p:nvSpPr>
        <p:spPr>
          <a:xfrm>
            <a:off x="381000" y="685800"/>
            <a:ext cx="6096000" cy="3429000"/>
          </a:xfrm>
          <a:ln/>
        </p:spPr>
      </p:sp>
      <p:sp>
        <p:nvSpPr>
          <p:cNvPr id="33795"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1222233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F639DE3-E646-4D52-82F3-D47F603F6CB8}" type="slidenum">
              <a:rPr lang="zh-CN" altLang="en-US"/>
              <a:pPr/>
              <a:t>25</a:t>
            </a:fld>
            <a:endParaRPr lang="zh-CN" altLang="en-US"/>
          </a:p>
        </p:txBody>
      </p:sp>
      <p:sp>
        <p:nvSpPr>
          <p:cNvPr id="35842" name="Rectangle 2"/>
          <p:cNvSpPr>
            <a:spLocks noGrp="1" noRot="1" noChangeAspect="1" noChangeArrowheads="1" noTextEdit="1"/>
          </p:cNvSpPr>
          <p:nvPr>
            <p:ph type="sldImg" idx="4294967295"/>
          </p:nvPr>
        </p:nvSpPr>
        <p:spPr>
          <a:xfrm>
            <a:off x="381000" y="685800"/>
            <a:ext cx="6096000" cy="3429000"/>
          </a:xfrm>
          <a:ln/>
        </p:spPr>
      </p:sp>
      <p:sp>
        <p:nvSpPr>
          <p:cNvPr id="35843"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68015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6BBF0FD-2D99-48AB-8DFA-C6FA9EA1E8A4}" type="slidenum">
              <a:rPr lang="zh-CN" altLang="en-US"/>
              <a:pPr/>
              <a:t>26</a:t>
            </a:fld>
            <a:endParaRPr lang="zh-CN" altLang="en-US"/>
          </a:p>
        </p:txBody>
      </p:sp>
      <p:sp>
        <p:nvSpPr>
          <p:cNvPr id="37890" name="Rectangle 2"/>
          <p:cNvSpPr>
            <a:spLocks noGrp="1" noRot="1" noChangeAspect="1" noChangeArrowheads="1" noTextEdit="1"/>
          </p:cNvSpPr>
          <p:nvPr>
            <p:ph type="sldImg" idx="4294967295"/>
          </p:nvPr>
        </p:nvSpPr>
        <p:spPr>
          <a:xfrm>
            <a:off x="381000" y="685800"/>
            <a:ext cx="6096000" cy="3429000"/>
          </a:xfrm>
          <a:ln/>
        </p:spPr>
      </p:sp>
      <p:sp>
        <p:nvSpPr>
          <p:cNvPr id="37891" name="Rectangle 3"/>
          <p:cNvSpPr>
            <a:spLocks noGrp="1" noChangeArrowheads="1"/>
          </p:cNvSpPr>
          <p:nvPr>
            <p:ph type="body" idx="4294967295"/>
          </p:nvPr>
        </p:nvSpPr>
        <p:spPr/>
        <p:txBody>
          <a:bodyPr>
            <a:prstTxWarp prst="textNoShape">
              <a:avLst/>
            </a:prstTxWarp>
          </a:bodyPr>
          <a:lstStyle/>
          <a:p>
            <a:pPr eaLnBrk="1" hangingPunct="1"/>
            <a:endParaRPr lang="en-GB" altLang="zh-CN"/>
          </a:p>
        </p:txBody>
      </p:sp>
    </p:spTree>
    <p:extLst>
      <p:ext uri="{BB962C8B-B14F-4D97-AF65-F5344CB8AC3E}">
        <p14:creationId xmlns:p14="http://schemas.microsoft.com/office/powerpoint/2010/main" val="3813441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l="7692"/>
          <a:stretch/>
        </p:blipFill>
        <p:spPr>
          <a:xfrm>
            <a:off x="0" y="0"/>
            <a:ext cx="4988560" cy="6858000"/>
          </a:xfrm>
          <a:prstGeom prst="rect">
            <a:avLst/>
          </a:prstGeom>
        </p:spPr>
      </p:pic>
      <p:sp>
        <p:nvSpPr>
          <p:cNvPr id="2" name="Title 1"/>
          <p:cNvSpPr>
            <a:spLocks noGrp="1"/>
          </p:cNvSpPr>
          <p:nvPr>
            <p:ph type="ctrTitle"/>
          </p:nvPr>
        </p:nvSpPr>
        <p:spPr>
          <a:xfrm>
            <a:off x="2830286" y="1929584"/>
            <a:ext cx="9056915" cy="1672454"/>
          </a:xfrm>
        </p:spPr>
        <p:txBody>
          <a:bodyPr anchor="b">
            <a:normAutofit/>
          </a:bodyPr>
          <a:lstStyle>
            <a:lvl1pPr algn="ctr" rtl="0" fontAlgn="auto">
              <a:lnSpc>
                <a:spcPct val="90000"/>
              </a:lnSpc>
              <a:spcBef>
                <a:spcPct val="0"/>
              </a:spcBef>
              <a:spcAft>
                <a:spcPts val="0"/>
              </a:spcAft>
              <a:defRPr lang="en-US" sz="4400" kern="1200" dirty="0">
                <a:solidFill>
                  <a:schemeClr val="tx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830286" y="3689124"/>
            <a:ext cx="9056915" cy="1655762"/>
          </a:xfrm>
        </p:spPr>
        <p:txBody>
          <a:bodyPr>
            <a:normAutofit/>
          </a:bodyPr>
          <a:lstStyle>
            <a:lvl1pPr marL="0" indent="0" algn="ctr" rtl="0" fontAlgn="base">
              <a:lnSpc>
                <a:spcPct val="90000"/>
              </a:lnSpc>
              <a:spcBef>
                <a:spcPts val="1000"/>
              </a:spcBef>
              <a:spcAft>
                <a:spcPct val="0"/>
              </a:spcAft>
              <a:buFont typeface="Arial" panose="020B0604020202020204" pitchFamily="34" charset="0"/>
              <a:buNone/>
              <a:defRPr lang="en-US" sz="2700" kern="1200" dirty="0">
                <a:solidFill>
                  <a:schemeClr val="tx1"/>
                </a:solidFill>
                <a:latin typeface="+mn-lt"/>
                <a:ea typeface="宋体" panose="02010600030101010101" pitchFamily="2"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Tree>
    <p:extLst>
      <p:ext uri="{BB962C8B-B14F-4D97-AF65-F5344CB8AC3E}">
        <p14:creationId xmlns:p14="http://schemas.microsoft.com/office/powerpoint/2010/main" val="1853502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24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452879"/>
            <a:ext cx="2628900" cy="472408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1452879"/>
            <a:ext cx="7734300" cy="4724083"/>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070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50901" y="0"/>
            <a:ext cx="11341100" cy="12319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09600" y="1333500"/>
            <a:ext cx="5384800" cy="55245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333500"/>
            <a:ext cx="5384800" cy="55245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6148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50901" y="0"/>
            <a:ext cx="11341100" cy="1231900"/>
          </a:xfrm>
        </p:spPr>
        <p:txBody>
          <a:bodyPr/>
          <a:lstStyle/>
          <a:p>
            <a:r>
              <a:rPr lang="zh-CN" altLang="en-US" noProof="1"/>
              <a:t>单击此处编辑母版标题样式</a:t>
            </a:r>
          </a:p>
        </p:txBody>
      </p:sp>
      <p:sp>
        <p:nvSpPr>
          <p:cNvPr id="3" name="内容占位符 2"/>
          <p:cNvSpPr>
            <a:spLocks noGrp="1"/>
          </p:cNvSpPr>
          <p:nvPr>
            <p:ph sz="quarter" idx="1"/>
          </p:nvPr>
        </p:nvSpPr>
        <p:spPr>
          <a:xfrm>
            <a:off x="609600" y="1333500"/>
            <a:ext cx="5384800" cy="26860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6197600" y="1333500"/>
            <a:ext cx="5384800" cy="26860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609600" y="4171950"/>
            <a:ext cx="5384800" cy="26860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内容占位符 5"/>
          <p:cNvSpPr>
            <a:spLocks noGrp="1"/>
          </p:cNvSpPr>
          <p:nvPr>
            <p:ph sz="quarter" idx="4"/>
          </p:nvPr>
        </p:nvSpPr>
        <p:spPr>
          <a:xfrm>
            <a:off x="6197600" y="4171950"/>
            <a:ext cx="5384800" cy="26860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00587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50901" y="0"/>
            <a:ext cx="11341100" cy="1231900"/>
          </a:xfrm>
        </p:spPr>
        <p:txBody>
          <a:bodyPr/>
          <a:lstStyle/>
          <a:p>
            <a:r>
              <a:rPr lang="zh-CN" altLang="en-US" noProof="1"/>
              <a:t>单击此处编辑母版标题样式</a:t>
            </a:r>
          </a:p>
        </p:txBody>
      </p:sp>
      <p:sp>
        <p:nvSpPr>
          <p:cNvPr id="3" name="内容占位符 2"/>
          <p:cNvSpPr>
            <a:spLocks noGrp="1"/>
          </p:cNvSpPr>
          <p:nvPr>
            <p:ph sz="half" idx="1"/>
          </p:nvPr>
        </p:nvSpPr>
        <p:spPr>
          <a:xfrm>
            <a:off x="609600" y="1333500"/>
            <a:ext cx="5384800" cy="55245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6197600" y="1333500"/>
            <a:ext cx="5384800" cy="26860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6197600" y="4171950"/>
            <a:ext cx="5384800" cy="26860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34351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30927" y="0"/>
            <a:ext cx="8107676" cy="1055077"/>
          </a:xfrm>
        </p:spPr>
        <p:txBody>
          <a:bodyPr>
            <a:normAutofit/>
          </a:bodyPr>
          <a:lstStyle>
            <a:lvl1pPr algn="l" rtl="0" eaLnBrk="1" fontAlgn="base" hangingPunct="1">
              <a:spcBef>
                <a:spcPct val="0"/>
              </a:spcBef>
              <a:spcAft>
                <a:spcPct val="0"/>
              </a:spcAft>
              <a:defRPr 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a:t>单击此处编辑母版标题样式</a:t>
            </a:r>
            <a:endParaRPr lang="en-US" dirty="0"/>
          </a:p>
        </p:txBody>
      </p:sp>
      <p:sp>
        <p:nvSpPr>
          <p:cNvPr id="3" name="Content Placeholder 2"/>
          <p:cNvSpPr>
            <a:spLocks noGrp="1"/>
          </p:cNvSpPr>
          <p:nvPr>
            <p:ph idx="1"/>
          </p:nvPr>
        </p:nvSpPr>
        <p:spPr>
          <a:xfrm>
            <a:off x="550006" y="1236344"/>
            <a:ext cx="11235593" cy="4778375"/>
          </a:xfrm>
        </p:spPr>
        <p:txBody>
          <a:bodyPr/>
          <a:lstStyle>
            <a:lvl2pPr marL="800100" indent="-342900">
              <a:buFont typeface="Wingdings" panose="05000000000000000000" pitchFamily="2" charset="2"/>
              <a:buChar char="n"/>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日期占位符 6"/>
          <p:cNvSpPr>
            <a:spLocks noGrp="1"/>
          </p:cNvSpPr>
          <p:nvPr>
            <p:ph type="dt" sz="half" idx="10"/>
          </p:nvPr>
        </p:nvSpPr>
        <p:spPr/>
        <p:txBody>
          <a:bodyPr/>
          <a:lstStyle/>
          <a:p>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2" name="直接连接符 11"/>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94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50007" y="0"/>
            <a:ext cx="7603393"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989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728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50007" y="1"/>
            <a:ext cx="7923433" cy="105507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0" name="直接连接符 9"/>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343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6" name="直接连接符 5"/>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355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cxnSp>
        <p:nvCxnSpPr>
          <p:cNvPr id="5" name="直接连接符 4"/>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284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50008" y="0"/>
            <a:ext cx="7811672"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494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50008" y="0"/>
            <a:ext cx="7862472" cy="1055077"/>
          </a:xfrm>
        </p:spPr>
        <p:txBody>
          <a:bodyPr anchor="ctr" anchorCtr="0">
            <a:normAutofit/>
          </a:bodyPr>
          <a:lstStyle>
            <a:lvl1pPr>
              <a:defRPr sz="2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018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l="-49000" t="-1000" b="-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7"/>
          <a:stretch>
            <a:fillRect/>
          </a:stretch>
        </p:blipFill>
        <p:spPr>
          <a:xfrm>
            <a:off x="0" y="1"/>
            <a:ext cx="4105848" cy="6858957"/>
          </a:xfrm>
          <a:prstGeom prst="rect">
            <a:avLst/>
          </a:prstGeom>
        </p:spPr>
      </p:pic>
      <p:sp>
        <p:nvSpPr>
          <p:cNvPr id="2" name="Title Placeholder 1"/>
          <p:cNvSpPr>
            <a:spLocks noGrp="1"/>
          </p:cNvSpPr>
          <p:nvPr>
            <p:ph type="title"/>
          </p:nvPr>
        </p:nvSpPr>
        <p:spPr>
          <a:xfrm>
            <a:off x="401955" y="1"/>
            <a:ext cx="7953913" cy="105507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272452" y="6356350"/>
            <a:ext cx="2743200" cy="365125"/>
          </a:xfrm>
          <a:prstGeom prst="rect">
            <a:avLst/>
          </a:prstGeom>
        </p:spPr>
        <p:txBody>
          <a:bodyPr vert="horz" lIns="91440" tIns="45720" rIns="91440" bIns="45720" rtlCol="0" anchor="ctr"/>
          <a:lstStyle>
            <a:lvl1pPr algn="r" rtl="0" eaLnBrk="1" fontAlgn="base" hangingPunct="1">
              <a:spcBef>
                <a:spcPct val="0"/>
              </a:spcBef>
              <a:spcAft>
                <a:spcPct val="0"/>
              </a:spcAft>
              <a:defRPr lang="en-US" sz="2000" kern="1200" smtClean="0">
                <a:solidFill>
                  <a:schemeClr val="accent1">
                    <a:lumMod val="50000"/>
                  </a:schemeClr>
                </a:solidFill>
                <a:latin typeface="微软雅黑" panose="020B0503020204020204" pitchFamily="34" charset="-122"/>
                <a:ea typeface="微软雅黑" panose="020B0503020204020204" pitchFamily="34" charset="-122"/>
                <a:cs typeface="+mn-cs"/>
              </a:defRPr>
            </a:lvl1pPr>
          </a:lstStyle>
          <a:p>
            <a:fld id="{48F63A3B-78C7-47BE-AE5E-E10140E04643}" type="slidenum">
              <a:rPr lang="en-US" smtClean="0"/>
              <a:t>‹#›</a:t>
            </a:fld>
            <a:endParaRPr lang="en-US" dirty="0"/>
          </a:p>
        </p:txBody>
      </p:sp>
      <p:pic>
        <p:nvPicPr>
          <p:cNvPr id="8" name="图片 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648246" y="230188"/>
            <a:ext cx="3298222" cy="609653"/>
          </a:xfrm>
          <a:prstGeom prst="rect">
            <a:avLst/>
          </a:prstGeom>
        </p:spPr>
      </p:pic>
    </p:spTree>
    <p:extLst>
      <p:ext uri="{BB962C8B-B14F-4D97-AF65-F5344CB8AC3E}">
        <p14:creationId xmlns:p14="http://schemas.microsoft.com/office/powerpoint/2010/main" val="95779174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hf hdr="0" ftr="0" dt="0"/>
  <p:txStyles>
    <p:titleStyle>
      <a:lvl1pPr algn="l" defTabSz="914400" rtl="0" eaLnBrk="1" fontAlgn="base" latinLnBrk="0" hangingPunct="1">
        <a:lnSpc>
          <a:spcPct val="90000"/>
        </a:lnSpc>
        <a:spcBef>
          <a:spcPct val="0"/>
        </a:spcBef>
        <a:spcAft>
          <a:spcPct val="0"/>
        </a:spcAft>
        <a:buNone/>
        <a:defRPr lang="en-US" altLang="en-US" sz="2800" kern="1200" dirty="0">
          <a:solidFill>
            <a:schemeClr val="tx1"/>
          </a:solidFill>
          <a:latin typeface="微软雅黑" panose="020B0503020204020204" pitchFamily="34" charset="-122"/>
          <a:ea typeface="微软雅黑" panose="020B0503020204020204" pitchFamily="34" charset="-122"/>
          <a:cs typeface="+mn-cs"/>
        </a:defRPr>
      </a:lvl1pPr>
    </p:titleStyle>
    <p:bodyStyle>
      <a:lvl1pPr marL="0" indent="0" algn="l" defTabSz="914400" rtl="0" eaLnBrk="1" latinLnBrk="0" hangingPunct="1">
        <a:lnSpc>
          <a:spcPct val="90000"/>
        </a:lnSpc>
        <a:spcBef>
          <a:spcPts val="1000"/>
        </a:spcBef>
        <a:buClr>
          <a:schemeClr val="accent1">
            <a:lumMod val="75000"/>
          </a:schemeClr>
        </a:buClr>
        <a:buFont typeface="Wingdings" panose="05000000000000000000" pitchFamily="2" charset="2"/>
        <a:buNone/>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1pPr>
      <a:lvl2pPr marL="914400" indent="-4572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2pPr>
      <a:lvl3pPr marL="1371600" indent="-4572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20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3pPr>
      <a:lvl4pPr marL="17145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4pPr>
      <a:lvl5pPr marL="21717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2.wmf"/></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0.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image" Target="../media/image21.wmf"/><Relationship Id="rId4"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3.wmf"/></Relationships>
</file>

<file path=ppt/slides/_rels/slide15.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0.bin"/><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35.png"/><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9.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image" Target="../media/image42.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3.bin"/><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4.bin"/><Relationship Id="rId11" Type="http://schemas.openxmlformats.org/officeDocument/2006/relationships/image" Target="../media/image49.png"/><Relationship Id="rId5" Type="http://schemas.openxmlformats.org/officeDocument/2006/relationships/image" Target="../media/image48.wmf"/><Relationship Id="rId10" Type="http://schemas.openxmlformats.org/officeDocument/2006/relationships/oleObject" Target="../embeddings/oleObject26.bin"/><Relationship Id="rId4" Type="http://schemas.openxmlformats.org/officeDocument/2006/relationships/image" Target="../media/image45.wmf"/><Relationship Id="rId9" Type="http://schemas.openxmlformats.org/officeDocument/2006/relationships/image" Target="../media/image47.wmf"/></Relationships>
</file>

<file path=ppt/slides/_rels/slide2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6.wmf"/><Relationship Id="rId5" Type="http://schemas.openxmlformats.org/officeDocument/2006/relationships/oleObject" Target="../embeddings/oleObject28.bin"/><Relationship Id="rId10" Type="http://schemas.openxmlformats.org/officeDocument/2006/relationships/image" Target="../media/image52.wmf"/><Relationship Id="rId4" Type="http://schemas.openxmlformats.org/officeDocument/2006/relationships/image" Target="../media/image50.wmf"/><Relationship Id="rId9" Type="http://schemas.openxmlformats.org/officeDocument/2006/relationships/oleObject" Target="../embeddings/oleObject30.bin"/></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56.wmf"/><Relationship Id="rId4"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wmf"/><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3.bin"/><Relationship Id="rId5" Type="http://schemas.openxmlformats.org/officeDocument/2006/relationships/image" Target="../media/image69.wmf"/><Relationship Id="rId4" Type="http://schemas.openxmlformats.org/officeDocument/2006/relationships/oleObject" Target="../embeddings/oleObject3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notesSlide" Target="../notesSlides/notesSlide22.xml"/><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5.bin"/><Relationship Id="rId5" Type="http://schemas.openxmlformats.org/officeDocument/2006/relationships/image" Target="../media/image70.wmf"/><Relationship Id="rId4" Type="http://schemas.openxmlformats.org/officeDocument/2006/relationships/oleObject" Target="../embeddings/oleObject34.bin"/></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5.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82.png"/><Relationship Id="rId5" Type="http://schemas.openxmlformats.org/officeDocument/2006/relationships/image" Target="../media/image81.wmf"/><Relationship Id="rId4" Type="http://schemas.openxmlformats.org/officeDocument/2006/relationships/oleObject" Target="../embeddings/oleObject36.bin"/></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89.png"/><Relationship Id="rId5" Type="http://schemas.openxmlformats.org/officeDocument/2006/relationships/image" Target="../media/image88.wmf"/><Relationship Id="rId4" Type="http://schemas.openxmlformats.org/officeDocument/2006/relationships/oleObject" Target="../embeddings/oleObject37.bin"/></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35.xml"/><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9.bin"/><Relationship Id="rId5" Type="http://schemas.openxmlformats.org/officeDocument/2006/relationships/image" Target="../media/image70.wmf"/><Relationship Id="rId4" Type="http://schemas.openxmlformats.org/officeDocument/2006/relationships/oleObject" Target="../embeddings/oleObject38.bin"/><Relationship Id="rId9" Type="http://schemas.openxmlformats.org/officeDocument/2006/relationships/image" Target="../media/image94.wmf"/></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00.png"/><Relationship Id="rId5" Type="http://schemas.openxmlformats.org/officeDocument/2006/relationships/image" Target="../media/image99.wmf"/><Relationship Id="rId4" Type="http://schemas.openxmlformats.org/officeDocument/2006/relationships/oleObject" Target="../embeddings/oleObject41.bin"/></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wmf"/></Relationships>
</file>

<file path=ppt/slides/_rels/slide8.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5.wmf"/><Relationship Id="rId4" Type="http://schemas.openxmlformats.org/officeDocument/2006/relationships/image" Target="../media/image9.wmf"/><Relationship Id="rId9" Type="http://schemas.openxmlformats.org/officeDocument/2006/relationships/oleObject" Target="../embeddings/oleObject11.bin"/><Relationship Id="rId14" Type="http://schemas.openxmlformats.org/officeDocument/2006/relationships/image" Target="../media/image17.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subTitle" idx="1"/>
          </p:nvPr>
        </p:nvSpPr>
        <p:spPr/>
        <p:txBody>
          <a:bodyPr/>
          <a:lstStyle/>
          <a:p>
            <a:pPr marL="0" indent="0" eaLnBrk="1" hangingPunct="1">
              <a:lnSpc>
                <a:spcPct val="150000"/>
              </a:lnSpc>
            </a:pPr>
            <a:r>
              <a:rPr lang="en-IE" altLang="zh-CN" dirty="0">
                <a:ea typeface="宋体" panose="02010600030101010101" pitchFamily="2" charset="-122"/>
              </a:rPr>
              <a:t>Image Enhancement: </a:t>
            </a:r>
            <a:br>
              <a:rPr lang="en-IE" altLang="zh-CN" dirty="0">
                <a:ea typeface="宋体" panose="02010600030101010101" pitchFamily="2" charset="-122"/>
              </a:rPr>
            </a:br>
            <a:r>
              <a:rPr lang="en-IE" altLang="zh-CN" dirty="0">
                <a:ea typeface="宋体" panose="02010600030101010101" pitchFamily="2" charset="-122"/>
              </a:rPr>
              <a:t>Filtering in the Frequency Domain</a:t>
            </a:r>
            <a:endParaRPr lang="en-US" altLang="zh-CN" dirty="0">
              <a:ea typeface="宋体" panose="02010600030101010101" pitchFamily="2" charset="-122"/>
            </a:endParaRPr>
          </a:p>
        </p:txBody>
      </p:sp>
      <p:sp>
        <p:nvSpPr>
          <p:cNvPr id="5" name="标题 1"/>
          <p:cNvSpPr>
            <a:spLocks noGrp="1"/>
          </p:cNvSpPr>
          <p:nvPr>
            <p:ph type="ctrTitle"/>
          </p:nvPr>
        </p:nvSpPr>
        <p:spPr>
          <a:xfrm>
            <a:off x="2830286" y="1929584"/>
            <a:ext cx="9056915" cy="1672454"/>
          </a:xfrm>
        </p:spPr>
        <p:txBody>
          <a:bodyPr/>
          <a:lstStyle/>
          <a:p>
            <a:r>
              <a:rPr lang="en-US" altLang="zh-CN" dirty="0"/>
              <a:t>Digital Image Processing</a:t>
            </a:r>
            <a:br>
              <a:rPr lang="en-US" altLang="zh-CN" dirty="0"/>
            </a:br>
            <a:r>
              <a:rPr lang="en-US" altLang="zh-CN" dirty="0"/>
              <a:t>Technologies &amp; Applications</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normAutofit/>
          </a:bodyPr>
          <a:lstStyle/>
          <a:p>
            <a:pPr eaLnBrk="1" hangingPunct="1"/>
            <a:r>
              <a:rPr lang="en-IE" altLang="zh-CN" dirty="0">
                <a:ea typeface="宋体" panose="02010600030101010101" pitchFamily="2" charset="-122"/>
              </a:rPr>
              <a:t>The Discrete Fourier Transform (DFT)</a:t>
            </a:r>
            <a:endParaRPr lang="en-US" altLang="zh-CN" dirty="0">
              <a:ea typeface="宋体" panose="02010600030101010101" pitchFamily="2" charset="-122"/>
            </a:endParaRPr>
          </a:p>
        </p:txBody>
      </p:sp>
      <p:sp>
        <p:nvSpPr>
          <p:cNvPr id="16386" name="Rectangle 3"/>
          <p:cNvSpPr>
            <a:spLocks noGrp="1" noChangeArrowheads="1"/>
          </p:cNvSpPr>
          <p:nvPr>
            <p:ph idx="1"/>
          </p:nvPr>
        </p:nvSpPr>
        <p:spPr/>
        <p:txBody>
          <a:bodyPr>
            <a:normAutofit fontScale="92500"/>
          </a:bodyPr>
          <a:lstStyle/>
          <a:p>
            <a:pPr marL="363538" indent="-363538" algn="just" eaLnBrk="1" hangingPunct="1">
              <a:lnSpc>
                <a:spcPct val="150000"/>
              </a:lnSpc>
              <a:buClr>
                <a:srgbClr val="FF0000"/>
              </a:buClr>
              <a:buFont typeface="Wingdings" panose="05000000000000000000" pitchFamily="2" charset="2"/>
              <a:buChar char="v"/>
            </a:pPr>
            <a:r>
              <a:rPr lang="en-US" altLang="zh-CN" dirty="0">
                <a:ea typeface="宋体" panose="02010600030101010101" pitchFamily="2" charset="-122"/>
              </a:rPr>
              <a:t>The values of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ea typeface="宋体" panose="02010600030101010101" pitchFamily="2" charset="-122"/>
              </a:rPr>
              <a:t> for each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dirty="0">
                <a:ea typeface="宋体" panose="02010600030101010101" pitchFamily="2" charset="-122"/>
              </a:rPr>
              <a:t> are composed of the sum of all values of function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ea typeface="宋体" panose="02010600030101010101" pitchFamily="2" charset="-122"/>
              </a:rPr>
              <a:t>.</a:t>
            </a:r>
          </a:p>
          <a:p>
            <a:pPr marL="363538" indent="-363538" algn="just" eaLnBrk="1" hangingPunct="1">
              <a:lnSpc>
                <a:spcPct val="150000"/>
              </a:lnSpc>
              <a:buClr>
                <a:srgbClr val="FF0000"/>
              </a:buClr>
              <a:buFont typeface="Wingdings" panose="05000000000000000000" pitchFamily="2" charset="2"/>
              <a:buChar char="v"/>
            </a:pPr>
            <a:r>
              <a:rPr lang="en-US" altLang="zh-CN" dirty="0">
                <a:ea typeface="宋体" panose="02010600030101010101" pitchFamily="2" charset="-122"/>
              </a:rPr>
              <a:t>The values of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ea typeface="宋体" panose="02010600030101010101" pitchFamily="2" charset="-122"/>
              </a:rPr>
              <a:t> are multiplied by sines and cosines of various frequencies.</a:t>
            </a:r>
          </a:p>
          <a:p>
            <a:pPr marL="363538" indent="-363538" algn="just" eaLnBrk="1" hangingPunct="1">
              <a:lnSpc>
                <a:spcPct val="150000"/>
              </a:lnSpc>
              <a:buClr>
                <a:srgbClr val="FF0000"/>
              </a:buClr>
              <a:buFont typeface="Wingdings" panose="05000000000000000000" pitchFamily="2" charset="2"/>
              <a:buChar char="v"/>
            </a:pPr>
            <a:r>
              <a:rPr lang="en-US" altLang="zh-CN" dirty="0">
                <a:ea typeface="宋体" panose="02010600030101010101" pitchFamily="2" charset="-122"/>
              </a:rPr>
              <a:t>Similar computation procedure in the inverse Fourier transform.</a:t>
            </a:r>
          </a:p>
          <a:p>
            <a:pPr marL="363538" indent="-363538" algn="just" eaLnBrk="1" hangingPunct="1">
              <a:lnSpc>
                <a:spcPct val="150000"/>
              </a:lnSpc>
              <a:buClr>
                <a:srgbClr val="FF0000"/>
              </a:buClr>
              <a:buFont typeface="Wingdings" panose="05000000000000000000" pitchFamily="2" charset="2"/>
              <a:buChar char="v"/>
            </a:pPr>
            <a:r>
              <a:rPr lang="en-US" altLang="zh-CN" dirty="0">
                <a:ea typeface="宋体" panose="02010600030101010101" pitchFamily="2" charset="-122"/>
              </a:rPr>
              <a:t>The domain (values of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dirty="0">
                <a:ea typeface="宋体" panose="02010600030101010101" pitchFamily="2" charset="-122"/>
              </a:rPr>
              <a:t>) over which the values of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ea typeface="宋体" panose="02010600030101010101" pitchFamily="2" charset="-122"/>
              </a:rPr>
              <a:t> range is appropriately called the </a:t>
            </a:r>
            <a:r>
              <a:rPr lang="en-US" altLang="zh-CN" i="1" dirty="0">
                <a:solidFill>
                  <a:srgbClr val="FF0000"/>
                </a:solidFill>
                <a:ea typeface="宋体" panose="02010600030101010101" pitchFamily="2" charset="-122"/>
              </a:rPr>
              <a:t>frequency domain</a:t>
            </a:r>
            <a:r>
              <a:rPr lang="en-US" altLang="zh-CN" dirty="0">
                <a:ea typeface="宋体" panose="02010600030101010101" pitchFamily="2" charset="-122"/>
              </a:rPr>
              <a:t>.</a:t>
            </a:r>
          </a:p>
          <a:p>
            <a:pPr marL="363538" indent="-363538" algn="just" eaLnBrk="1" hangingPunct="1">
              <a:lnSpc>
                <a:spcPct val="150000"/>
              </a:lnSpc>
              <a:buClr>
                <a:srgbClr val="FF0000"/>
              </a:buClr>
              <a:buFont typeface="Wingdings" panose="05000000000000000000" pitchFamily="2" charset="2"/>
              <a:buChar char="v"/>
            </a:pPr>
            <a:r>
              <a:rPr lang="en-US" altLang="zh-CN" dirty="0">
                <a:ea typeface="宋体" panose="02010600030101010101" pitchFamily="2" charset="-122"/>
              </a:rPr>
              <a:t>Each of the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dirty="0">
                <a:ea typeface="宋体" panose="02010600030101010101" pitchFamily="2" charset="-122"/>
              </a:rPr>
              <a:t> terms of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ea typeface="宋体" panose="02010600030101010101" pitchFamily="2" charset="-122"/>
              </a:rPr>
              <a:t> is called a </a:t>
            </a:r>
            <a:r>
              <a:rPr lang="en-US" altLang="zh-CN" i="1" dirty="0">
                <a:solidFill>
                  <a:srgbClr val="FF0000"/>
                </a:solidFill>
                <a:ea typeface="宋体" panose="02010600030101010101" pitchFamily="2" charset="-122"/>
              </a:rPr>
              <a:t>frequency component</a:t>
            </a:r>
            <a:r>
              <a:rPr lang="en-US" altLang="zh-CN" dirty="0">
                <a:ea typeface="宋体" panose="02010600030101010101" pitchFamily="2" charset="-122"/>
              </a:rPr>
              <a:t> of the transform.</a:t>
            </a:r>
          </a:p>
        </p:txBody>
      </p:sp>
      <p:sp>
        <p:nvSpPr>
          <p:cNvPr id="2" name="灯片编号占位符 1"/>
          <p:cNvSpPr>
            <a:spLocks noGrp="1"/>
          </p:cNvSpPr>
          <p:nvPr>
            <p:ph type="sldNum" sz="quarter" idx="12"/>
          </p:nvPr>
        </p:nvSpPr>
        <p:spPr/>
        <p:txBody>
          <a:bodyPr/>
          <a:lstStyle/>
          <a:p>
            <a:fld id="{48F63A3B-78C7-47BE-AE5E-E10140E04643}" type="slidenum">
              <a:rPr lang="en-US" smtClean="0"/>
              <a:t>10</a:t>
            </a:fld>
            <a:endParaRPr lang="en-US" dirty="0"/>
          </a:p>
        </p:txBody>
      </p:sp>
      <p:graphicFrame>
        <p:nvGraphicFramePr>
          <p:cNvPr id="5" name="Object 6">
            <a:extLst>
              <a:ext uri="{FF2B5EF4-FFF2-40B4-BE49-F238E27FC236}">
                <a16:creationId xmlns:a16="http://schemas.microsoft.com/office/drawing/2014/main" id="{7E7B7E42-D694-448A-B148-F36E8F26489E}"/>
              </a:ext>
            </a:extLst>
          </p:cNvPr>
          <p:cNvGraphicFramePr>
            <a:graphicFrameLocks noChangeAspect="1"/>
          </p:cNvGraphicFramePr>
          <p:nvPr>
            <p:extLst>
              <p:ext uri="{D42A27DB-BD31-4B8C-83A1-F6EECF244321}">
                <p14:modId xmlns:p14="http://schemas.microsoft.com/office/powerpoint/2010/main" val="667709192"/>
              </p:ext>
            </p:extLst>
          </p:nvPr>
        </p:nvGraphicFramePr>
        <p:xfrm>
          <a:off x="3227029" y="5546234"/>
          <a:ext cx="5737941" cy="1175241"/>
        </p:xfrm>
        <a:graphic>
          <a:graphicData uri="http://schemas.openxmlformats.org/presentationml/2006/ole">
            <mc:AlternateContent xmlns:mc="http://schemas.openxmlformats.org/markup-compatibility/2006">
              <mc:Choice xmlns:v="urn:schemas-microsoft-com:vml" Requires="v">
                <p:oleObj spid="_x0000_s105482" name="公式" r:id="rId3" imgW="2108200" imgH="431800" progId="Equation.3">
                  <p:embed/>
                </p:oleObj>
              </mc:Choice>
              <mc:Fallback>
                <p:oleObj name="公式" r:id="rId3" imgW="2108200" imgH="431800" progId="Equation.3">
                  <p:embed/>
                  <p:pic>
                    <p:nvPicPr>
                      <p:cNvPr id="13315"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029" y="5546234"/>
                        <a:ext cx="5737941" cy="1175241"/>
                      </a:xfrm>
                      <a:prstGeom prst="rect">
                        <a:avLst/>
                      </a:prstGeom>
                      <a:ln>
                        <a:noFill/>
                      </a:ln>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sz="half" idx="4294967295"/>
          </p:nvPr>
        </p:nvSpPr>
        <p:spPr>
          <a:xfrm>
            <a:off x="483140" y="1055077"/>
            <a:ext cx="11225719" cy="3281362"/>
          </a:xfrm>
        </p:spPr>
        <p:txBody>
          <a:bodyPr>
            <a:normAutofit/>
          </a:bodyPr>
          <a:lstStyle/>
          <a:p>
            <a:pPr marL="363538" indent="-363538" eaLnBrk="1" hangingPunct="1">
              <a:lnSpc>
                <a:spcPct val="150000"/>
              </a:lnSpc>
            </a:pPr>
            <a:r>
              <a:rPr lang="en-US" altLang="zh-CN" sz="2000" dirty="0">
                <a:ea typeface="宋体" panose="02010600030101010101" pitchFamily="2" charset="-122"/>
              </a:rPr>
              <a:t>Glass prism</a:t>
            </a:r>
          </a:p>
          <a:p>
            <a:pPr marL="914400" lvl="1" eaLnBrk="1" hangingPunct="1">
              <a:lnSpc>
                <a:spcPct val="150000"/>
              </a:lnSpc>
            </a:pPr>
            <a:r>
              <a:rPr lang="en-US" altLang="zh-CN" sz="2000" dirty="0">
                <a:ea typeface="宋体" panose="02010600030101010101" pitchFamily="2" charset="-122"/>
              </a:rPr>
              <a:t>Separates light into various color components.</a:t>
            </a:r>
          </a:p>
          <a:p>
            <a:pPr marL="914400" lvl="1" eaLnBrk="1" hangingPunct="1">
              <a:lnSpc>
                <a:spcPct val="150000"/>
              </a:lnSpc>
            </a:pPr>
            <a:r>
              <a:rPr lang="en-US" altLang="zh-CN" sz="2000" dirty="0">
                <a:ea typeface="宋体" panose="02010600030101010101" pitchFamily="2" charset="-122"/>
              </a:rPr>
              <a:t>Each depending on its wavelength (or frequency) content.</a:t>
            </a:r>
          </a:p>
          <a:p>
            <a:pPr marL="363538" indent="-363538" eaLnBrk="1" hangingPunct="1">
              <a:lnSpc>
                <a:spcPct val="150000"/>
              </a:lnSpc>
            </a:pPr>
            <a:r>
              <a:rPr lang="en-US" altLang="zh-CN" sz="2000" dirty="0">
                <a:ea typeface="宋体" panose="02010600030101010101" pitchFamily="2" charset="-122"/>
              </a:rPr>
              <a:t>Fourier transform</a:t>
            </a:r>
          </a:p>
          <a:p>
            <a:pPr marL="914400" lvl="1" eaLnBrk="1" hangingPunct="1">
              <a:lnSpc>
                <a:spcPct val="150000"/>
              </a:lnSpc>
            </a:pPr>
            <a:r>
              <a:rPr lang="en-US" altLang="zh-CN" sz="2000" dirty="0">
                <a:ea typeface="宋体" panose="02010600030101010101" pitchFamily="2" charset="-122"/>
              </a:rPr>
              <a:t>Separates a function into various components.</a:t>
            </a:r>
          </a:p>
          <a:p>
            <a:pPr marL="914400" lvl="1" eaLnBrk="1" hangingPunct="1">
              <a:lnSpc>
                <a:spcPct val="150000"/>
              </a:lnSpc>
            </a:pPr>
            <a:r>
              <a:rPr lang="en-US" altLang="zh-CN" sz="2000" dirty="0">
                <a:ea typeface="宋体" panose="02010600030101010101" pitchFamily="2" charset="-122"/>
              </a:rPr>
              <a:t>Each depending on its frequency content.</a:t>
            </a:r>
          </a:p>
        </p:txBody>
      </p:sp>
      <p:sp>
        <p:nvSpPr>
          <p:cNvPr id="17409" name="Rectangle 2"/>
          <p:cNvSpPr>
            <a:spLocks noGrp="1" noChangeArrowheads="1"/>
          </p:cNvSpPr>
          <p:nvPr>
            <p:ph type="title"/>
          </p:nvPr>
        </p:nvSpPr>
        <p:spPr/>
        <p:txBody>
          <a:bodyPr>
            <a:normAutofit/>
          </a:bodyPr>
          <a:lstStyle/>
          <a:p>
            <a:pPr eaLnBrk="1" hangingPunct="1"/>
            <a:r>
              <a:rPr lang="en-IE" altLang="zh-CN" dirty="0">
                <a:ea typeface="宋体" panose="02010600030101010101" pitchFamily="2" charset="-122"/>
              </a:rPr>
              <a:t>The Discrete Fourier Transform (DFT)</a:t>
            </a:r>
            <a:endParaRPr lang="en-US" altLang="zh-CN" dirty="0">
              <a:ea typeface="宋体" panose="02010600030101010101" pitchFamily="2" charset="-122"/>
            </a:endParaRPr>
          </a:p>
        </p:txBody>
      </p:sp>
      <p:pic>
        <p:nvPicPr>
          <p:cNvPr id="17411"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956480" y="4231891"/>
            <a:ext cx="6279038" cy="2554771"/>
          </a:xfrm>
        </p:spPr>
      </p:pic>
      <p:sp>
        <p:nvSpPr>
          <p:cNvPr id="2" name="灯片编号占位符 1"/>
          <p:cNvSpPr>
            <a:spLocks noGrp="1"/>
          </p:cNvSpPr>
          <p:nvPr>
            <p:ph type="sldNum" sz="quarter" idx="12"/>
          </p:nvPr>
        </p:nvSpPr>
        <p:spPr/>
        <p:txBody>
          <a:bodyPr/>
          <a:lstStyle/>
          <a:p>
            <a:fld id="{48F63A3B-78C7-47BE-AE5E-E10140E04643}" type="slidenum">
              <a:rPr lang="en-US" smtClean="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2"/>
          <p:cNvSpPr txBox="1">
            <a:spLocks noChangeArrowheads="1"/>
          </p:cNvSpPr>
          <p:nvPr/>
        </p:nvSpPr>
        <p:spPr bwMode="auto">
          <a:xfrm>
            <a:off x="536331" y="1238495"/>
            <a:ext cx="11192607" cy="3834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8000"/>
              </a:lnSpc>
              <a:spcBef>
                <a:spcPct val="50000"/>
              </a:spcBef>
            </a:pPr>
            <a:r>
              <a:rPr lang="en-US" altLang="zh-CN" sz="2400" dirty="0">
                <a:latin typeface="微软雅黑" panose="020B0503020204020204" pitchFamily="34" charset="-122"/>
                <a:ea typeface="微软雅黑" panose="020B0503020204020204" pitchFamily="34" charset="-122"/>
              </a:rPr>
              <a:t> These equations are easily extended to two variables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400" dirty="0">
                <a:latin typeface="微软雅黑" panose="020B0503020204020204" pitchFamily="34" charset="-122"/>
                <a:ea typeface="微软雅黑" panose="020B0503020204020204" pitchFamily="34" charset="-122"/>
              </a:rPr>
              <a:t> and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dirty="0">
                <a:latin typeface="微软雅黑" panose="020B0503020204020204" pitchFamily="34" charset="-122"/>
                <a:ea typeface="微软雅黑" panose="020B0503020204020204" pitchFamily="34" charset="-122"/>
              </a:rPr>
              <a:t>:     </a:t>
            </a:r>
          </a:p>
          <a:p>
            <a:pPr algn="just">
              <a:lnSpc>
                <a:spcPct val="138000"/>
              </a:lnSpc>
              <a:spcBef>
                <a:spcPct val="50000"/>
              </a:spcBef>
            </a:pPr>
            <a:endParaRPr lang="en-US" altLang="zh-CN" sz="2400" dirty="0">
              <a:latin typeface="微软雅黑" panose="020B0503020204020204" pitchFamily="34" charset="-122"/>
              <a:ea typeface="微软雅黑" panose="020B0503020204020204" pitchFamily="34" charset="-122"/>
            </a:endParaRPr>
          </a:p>
          <a:p>
            <a:pPr algn="just">
              <a:lnSpc>
                <a:spcPct val="138000"/>
              </a:lnSpc>
              <a:spcBef>
                <a:spcPct val="50000"/>
              </a:spcBef>
            </a:pPr>
            <a:endParaRPr lang="en-US" altLang="zh-CN" sz="2400" dirty="0">
              <a:latin typeface="微软雅黑" panose="020B0503020204020204" pitchFamily="34" charset="-122"/>
              <a:ea typeface="微软雅黑" panose="020B0503020204020204" pitchFamily="34" charset="-122"/>
            </a:endParaRPr>
          </a:p>
          <a:p>
            <a:pPr algn="just">
              <a:lnSpc>
                <a:spcPct val="138000"/>
              </a:lnSpc>
              <a:spcBef>
                <a:spcPct val="50000"/>
              </a:spcBef>
            </a:pPr>
            <a:endParaRPr lang="en-US" altLang="zh-CN" sz="2400" dirty="0">
              <a:latin typeface="微软雅黑" panose="020B0503020204020204" pitchFamily="34" charset="-122"/>
              <a:ea typeface="微软雅黑" panose="020B0503020204020204" pitchFamily="34" charset="-122"/>
            </a:endParaRPr>
          </a:p>
          <a:p>
            <a:pPr algn="just">
              <a:lnSpc>
                <a:spcPct val="138000"/>
              </a:lnSpc>
              <a:spcBef>
                <a:spcPct val="50000"/>
              </a:spcBef>
            </a:pPr>
            <a:r>
              <a:rPr lang="en-US" altLang="zh-CN" sz="2400" dirty="0">
                <a:latin typeface="微软雅黑" panose="020B0503020204020204" pitchFamily="34" charset="-122"/>
                <a:ea typeface="微软雅黑" panose="020B0503020204020204" pitchFamily="34" charset="-122"/>
              </a:rPr>
              <a:t>The two equations comprise the </a:t>
            </a:r>
            <a:r>
              <a:rPr lang="en-US" altLang="zh-CN" sz="2400" i="1" dirty="0">
                <a:latin typeface="微软雅黑" panose="020B0503020204020204" pitchFamily="34" charset="-122"/>
                <a:ea typeface="微软雅黑" panose="020B0503020204020204" pitchFamily="34" charset="-122"/>
              </a:rPr>
              <a:t>Fourier transform pair</a:t>
            </a:r>
            <a:r>
              <a:rPr lang="en-US" altLang="zh-CN" sz="2400" dirty="0">
                <a:latin typeface="微软雅黑" panose="020B0503020204020204" pitchFamily="34" charset="-122"/>
                <a:ea typeface="微软雅黑" panose="020B0503020204020204" pitchFamily="34" charset="-122"/>
              </a:rPr>
              <a:t>. They indicate the important fact: a function can be recovered from its transform.</a:t>
            </a:r>
          </a:p>
        </p:txBody>
      </p:sp>
      <p:graphicFrame>
        <p:nvGraphicFramePr>
          <p:cNvPr id="18434" name="Object 3"/>
          <p:cNvGraphicFramePr>
            <a:graphicFrameLocks noChangeAspect="1"/>
          </p:cNvGraphicFramePr>
          <p:nvPr>
            <p:extLst>
              <p:ext uri="{D42A27DB-BD31-4B8C-83A1-F6EECF244321}">
                <p14:modId xmlns:p14="http://schemas.microsoft.com/office/powerpoint/2010/main" val="3024642977"/>
              </p:ext>
            </p:extLst>
          </p:nvPr>
        </p:nvGraphicFramePr>
        <p:xfrm>
          <a:off x="2907690" y="2237521"/>
          <a:ext cx="6286500" cy="1473200"/>
        </p:xfrm>
        <a:graphic>
          <a:graphicData uri="http://schemas.openxmlformats.org/presentationml/2006/ole">
            <mc:AlternateContent xmlns:mc="http://schemas.openxmlformats.org/markup-compatibility/2006">
              <mc:Choice xmlns:v="urn:schemas-microsoft-com:vml" Requires="v">
                <p:oleObj spid="_x0000_s18480" name="公式" r:id="rId3" imgW="3251200" imgH="762000" progId="Equation.3">
                  <p:embed/>
                </p:oleObj>
              </mc:Choice>
              <mc:Fallback>
                <p:oleObj name="公式" r:id="rId3" imgW="3251200" imgH="762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690" y="2237521"/>
                        <a:ext cx="62865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en-US" altLang="zh-CN" dirty="0"/>
              <a:t>The Discrete Fourier Transform (DFT)</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12</a:t>
            </a:fld>
            <a:endParaRPr lang="en-US"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sz="half" idx="4294967295"/>
          </p:nvPr>
        </p:nvSpPr>
        <p:spPr>
          <a:xfrm>
            <a:off x="507999" y="1333500"/>
            <a:ext cx="11158707" cy="4366909"/>
          </a:xfrm>
        </p:spPr>
        <p:txBody>
          <a:bodyPr>
            <a:normAutofit/>
          </a:bodyPr>
          <a:lstStyle/>
          <a:p>
            <a:pPr marL="0" indent="0" eaLnBrk="1" hangingPunct="1">
              <a:lnSpc>
                <a:spcPct val="150000"/>
              </a:lnSpc>
            </a:pPr>
            <a:r>
              <a:rPr lang="en-IE" altLang="zh-CN" dirty="0">
                <a:ea typeface="宋体" panose="02010600030101010101" pitchFamily="2" charset="-122"/>
              </a:rPr>
              <a:t>The </a:t>
            </a:r>
            <a:r>
              <a:rPr lang="en-IE" altLang="zh-CN" i="1" dirty="0">
                <a:ea typeface="宋体" panose="02010600030101010101" pitchFamily="2" charset="-122"/>
              </a:rPr>
              <a:t>Discrete Fourier</a:t>
            </a:r>
            <a:r>
              <a:rPr lang="en-IE" altLang="zh-CN" dirty="0">
                <a:ea typeface="宋体" panose="02010600030101010101" pitchFamily="2" charset="-122"/>
              </a:rPr>
              <a:t> </a:t>
            </a:r>
            <a:r>
              <a:rPr lang="en-IE" altLang="zh-CN" i="1" dirty="0">
                <a:ea typeface="宋体" panose="02010600030101010101" pitchFamily="2" charset="-122"/>
              </a:rPr>
              <a:t>Transform</a:t>
            </a:r>
            <a:r>
              <a:rPr lang="en-IE" altLang="zh-CN" dirty="0">
                <a:ea typeface="宋体" panose="02010600030101010101" pitchFamily="2" charset="-122"/>
              </a:rPr>
              <a:t> of </a:t>
            </a:r>
            <a:r>
              <a:rPr lang="en-IE" altLang="zh-CN" i="1" dirty="0">
                <a:latin typeface="Times New Roman" panose="02020603050405020304" pitchFamily="18" charset="0"/>
                <a:ea typeface="宋体" panose="02010600030101010101" pitchFamily="2" charset="-122"/>
              </a:rPr>
              <a:t>f</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x, y</a:t>
            </a:r>
            <a:r>
              <a:rPr lang="en-IE" altLang="zh-CN" dirty="0">
                <a:latin typeface="Times New Roman" panose="02020603050405020304" pitchFamily="18" charset="0"/>
                <a:ea typeface="宋体" panose="02010600030101010101" pitchFamily="2" charset="-122"/>
              </a:rPr>
              <a:t>)</a:t>
            </a:r>
            <a:r>
              <a:rPr lang="en-IE" altLang="zh-CN" dirty="0">
                <a:ea typeface="宋体" panose="02010600030101010101" pitchFamily="2" charset="-122"/>
              </a:rPr>
              <a:t>, for </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x </a:t>
            </a:r>
            <a:r>
              <a:rPr lang="en-IE" altLang="zh-CN" dirty="0">
                <a:latin typeface="Times New Roman" panose="02020603050405020304" pitchFamily="18" charset="0"/>
                <a:ea typeface="宋体" panose="02010600030101010101" pitchFamily="2" charset="-122"/>
                <a:cs typeface="Times New Roman" panose="02020603050405020304" pitchFamily="18" charset="0"/>
              </a:rPr>
              <a:t>= 0, 1, 2…</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M</a:t>
            </a:r>
            <a:r>
              <a:rPr lang="en-IE" altLang="zh-CN" dirty="0">
                <a:latin typeface="Times New Roman" panose="02020603050405020304" pitchFamily="18" charset="0"/>
                <a:ea typeface="宋体" panose="02010600030101010101" pitchFamily="2" charset="-122"/>
                <a:cs typeface="Times New Roman" panose="02020603050405020304" pitchFamily="18" charset="0"/>
              </a:rPr>
              <a:t>-1</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 </a:t>
            </a:r>
            <a:r>
              <a:rPr lang="en-IE" altLang="zh-CN" dirty="0">
                <a:ea typeface="宋体" panose="02010600030101010101" pitchFamily="2" charset="-122"/>
              </a:rPr>
              <a:t>and </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y </a:t>
            </a:r>
            <a:r>
              <a:rPr lang="en-IE" altLang="zh-CN" dirty="0">
                <a:latin typeface="Times New Roman" panose="02020603050405020304" pitchFamily="18" charset="0"/>
                <a:ea typeface="宋体" panose="02010600030101010101" pitchFamily="2" charset="-122"/>
                <a:cs typeface="Times New Roman" panose="02020603050405020304" pitchFamily="18" charset="0"/>
              </a:rPr>
              <a:t>= 0,1,2…</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N</a:t>
            </a:r>
            <a:r>
              <a:rPr lang="en-IE" altLang="zh-CN" dirty="0">
                <a:latin typeface="Times New Roman" panose="02020603050405020304" pitchFamily="18" charset="0"/>
                <a:ea typeface="宋体" panose="02010600030101010101" pitchFamily="2" charset="-122"/>
                <a:cs typeface="Times New Roman" panose="02020603050405020304" pitchFamily="18" charset="0"/>
              </a:rPr>
              <a:t>-1</a:t>
            </a:r>
            <a:r>
              <a:rPr lang="en-IE" altLang="zh-CN" dirty="0">
                <a:ea typeface="宋体" panose="02010600030101010101" pitchFamily="2" charset="-122"/>
              </a:rPr>
              <a:t>, denoted by </a:t>
            </a:r>
            <a:r>
              <a:rPr lang="en-IE" altLang="zh-CN" i="1" dirty="0">
                <a:latin typeface="Times New Roman" panose="02020603050405020304" pitchFamily="18" charset="0"/>
                <a:ea typeface="宋体" panose="02010600030101010101" pitchFamily="2" charset="-122"/>
              </a:rPr>
              <a:t>F</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u, v</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a:t>
            </a:r>
            <a:r>
              <a:rPr lang="en-IE" altLang="zh-CN" dirty="0">
                <a:ea typeface="宋体" panose="02010600030101010101" pitchFamily="2" charset="-122"/>
              </a:rPr>
              <a:t> is given by the equation:</a:t>
            </a:r>
          </a:p>
          <a:p>
            <a:pPr marL="0" indent="0" eaLnBrk="1" hangingPunct="1">
              <a:lnSpc>
                <a:spcPct val="150000"/>
              </a:lnSpc>
            </a:pPr>
            <a:endParaRPr lang="en-IE" altLang="zh-CN" dirty="0">
              <a:ea typeface="宋体" panose="02010600030101010101" pitchFamily="2" charset="-122"/>
            </a:endParaRPr>
          </a:p>
          <a:p>
            <a:pPr marL="0" indent="0" eaLnBrk="1" hangingPunct="1">
              <a:lnSpc>
                <a:spcPct val="150000"/>
              </a:lnSpc>
            </a:pPr>
            <a:endParaRPr lang="en-IE" altLang="zh-CN" dirty="0">
              <a:ea typeface="宋体" panose="02010600030101010101" pitchFamily="2" charset="-122"/>
            </a:endParaRPr>
          </a:p>
          <a:p>
            <a:pPr marL="0" indent="0" eaLnBrk="1" hangingPunct="1">
              <a:lnSpc>
                <a:spcPct val="150000"/>
              </a:lnSpc>
            </a:pPr>
            <a:endParaRPr lang="en-IE" altLang="zh-CN" dirty="0">
              <a:ea typeface="宋体" panose="02010600030101010101" pitchFamily="2" charset="-122"/>
            </a:endParaRPr>
          </a:p>
          <a:p>
            <a:pPr marL="0" indent="0" eaLnBrk="1" hangingPunct="1">
              <a:lnSpc>
                <a:spcPct val="150000"/>
              </a:lnSpc>
            </a:pPr>
            <a:r>
              <a:rPr lang="en-IE" altLang="zh-CN" dirty="0">
                <a:ea typeface="宋体" panose="02010600030101010101" pitchFamily="2" charset="-122"/>
              </a:rPr>
              <a:t>for </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u = 0, 1, 2…M-1 </a:t>
            </a:r>
            <a:r>
              <a:rPr lang="en-IE" altLang="zh-CN" dirty="0">
                <a:ea typeface="宋体" panose="02010600030101010101" pitchFamily="2" charset="-122"/>
              </a:rPr>
              <a:t>and </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v = 0, 1, 2…N-1</a:t>
            </a:r>
            <a:r>
              <a:rPr lang="en-IE" altLang="zh-CN" dirty="0">
                <a:latin typeface="Times New Roman" panose="02020603050405020304" pitchFamily="18" charset="0"/>
                <a:ea typeface="宋体" panose="02010600030101010101" pitchFamily="2" charset="-122"/>
                <a:cs typeface="Times New Roman" panose="02020603050405020304" pitchFamily="18" charset="0"/>
              </a:rPr>
              <a:t>.</a:t>
            </a:r>
          </a:p>
          <a:p>
            <a:pPr marL="0" indent="0" eaLnBrk="1" hangingPunct="1">
              <a:lnSpc>
                <a:spcPct val="150000"/>
              </a:lnSpc>
            </a:pPr>
            <a:endParaRPr lang="zh-CN" altLang="en-US" dirty="0">
              <a:ea typeface="宋体" panose="02010600030101010101" pitchFamily="2" charset="-122"/>
            </a:endParaRPr>
          </a:p>
        </p:txBody>
      </p:sp>
      <p:sp>
        <p:nvSpPr>
          <p:cNvPr id="19457" name="Rectangle 2"/>
          <p:cNvSpPr>
            <a:spLocks noGrp="1" noChangeArrowheads="1"/>
          </p:cNvSpPr>
          <p:nvPr>
            <p:ph type="title"/>
          </p:nvPr>
        </p:nvSpPr>
        <p:spPr/>
        <p:txBody>
          <a:bodyPr>
            <a:normAutofit/>
          </a:bodyPr>
          <a:lstStyle/>
          <a:p>
            <a:pPr eaLnBrk="1" hangingPunct="1"/>
            <a:r>
              <a:rPr lang="en-IE" altLang="zh-CN" dirty="0">
                <a:ea typeface="宋体" panose="02010600030101010101" pitchFamily="2" charset="-122"/>
              </a:rPr>
              <a:t>The Discrete Fourier Transform (DFT)</a:t>
            </a:r>
            <a:endParaRPr lang="en-US" altLang="zh-CN" dirty="0">
              <a:ea typeface="宋体" panose="02010600030101010101" pitchFamily="2" charset="-122"/>
            </a:endParaRPr>
          </a:p>
        </p:txBody>
      </p:sp>
      <p:graphicFrame>
        <p:nvGraphicFramePr>
          <p:cNvPr id="19460" name="Object 5"/>
          <p:cNvGraphicFramePr>
            <a:graphicFrameLocks noGrp="1" noChangeAspect="1"/>
          </p:cNvGraphicFramePr>
          <p:nvPr>
            <p:ph idx="1"/>
            <p:extLst>
              <p:ext uri="{D42A27DB-BD31-4B8C-83A1-F6EECF244321}">
                <p14:modId xmlns:p14="http://schemas.microsoft.com/office/powerpoint/2010/main" val="662729248"/>
              </p:ext>
            </p:extLst>
          </p:nvPr>
        </p:nvGraphicFramePr>
        <p:xfrm>
          <a:off x="2774395" y="5411057"/>
          <a:ext cx="6914143" cy="945293"/>
        </p:xfrm>
        <a:graphic>
          <a:graphicData uri="http://schemas.openxmlformats.org/presentationml/2006/ole">
            <mc:AlternateContent xmlns:mc="http://schemas.openxmlformats.org/markup-compatibility/2006">
              <mc:Choice xmlns:v="urn:schemas-microsoft-com:vml" Requires="v">
                <p:oleObj spid="_x0000_s19549" name="公式" r:id="rId4" imgW="3251200" imgH="444500" progId="Equation.3">
                  <p:embed/>
                </p:oleObj>
              </mc:Choice>
              <mc:Fallback>
                <p:oleObj name="公式" r:id="rId4" imgW="3251200" imgH="444500" progId="Equation.3">
                  <p:embed/>
                  <p:pic>
                    <p:nvPicPr>
                      <p:cNvPr id="0"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395" y="5411057"/>
                        <a:ext cx="6914143" cy="945293"/>
                      </a:xfrm>
                      <a:prstGeom prst="rect">
                        <a:avLst/>
                      </a:prstGeom>
                      <a:ln>
                        <a:noFill/>
                      </a:ln>
                    </p:spPr>
                  </p:pic>
                </p:oleObj>
              </mc:Fallback>
            </mc:AlternateContent>
          </a:graphicData>
        </a:graphic>
      </p:graphicFrame>
      <p:graphicFrame>
        <p:nvGraphicFramePr>
          <p:cNvPr id="19459" name="Object 4"/>
          <p:cNvGraphicFramePr>
            <a:graphicFrameLocks noChangeAspect="1"/>
          </p:cNvGraphicFramePr>
          <p:nvPr>
            <p:extLst>
              <p:ext uri="{D42A27DB-BD31-4B8C-83A1-F6EECF244321}">
                <p14:modId xmlns:p14="http://schemas.microsoft.com/office/powerpoint/2010/main" val="1663487085"/>
              </p:ext>
            </p:extLst>
          </p:nvPr>
        </p:nvGraphicFramePr>
        <p:xfrm>
          <a:off x="2920999" y="3025016"/>
          <a:ext cx="6332706" cy="1232664"/>
        </p:xfrm>
        <a:graphic>
          <a:graphicData uri="http://schemas.openxmlformats.org/presentationml/2006/ole">
            <mc:AlternateContent xmlns:mc="http://schemas.openxmlformats.org/markup-compatibility/2006">
              <mc:Choice xmlns:v="urn:schemas-microsoft-com:vml" Requires="v">
                <p:oleObj spid="_x0000_s19550" name="公式" r:id="rId6" imgW="2286000" imgH="444500" progId="Equation.3">
                  <p:embed/>
                </p:oleObj>
              </mc:Choice>
              <mc:Fallback>
                <p:oleObj name="公式" r:id="rId6" imgW="2286000" imgH="4445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0999" y="3025016"/>
                        <a:ext cx="6332706" cy="1232664"/>
                      </a:xfrm>
                      <a:prstGeom prst="rect">
                        <a:avLst/>
                      </a:prstGeom>
                      <a:noFill/>
                      <a:ln>
                        <a:noFill/>
                      </a:ln>
                    </p:spPr>
                  </p:pic>
                </p:oleObj>
              </mc:Fallback>
            </mc:AlternateContent>
          </a:graphicData>
        </a:graphic>
      </p:graphicFrame>
      <p:sp>
        <p:nvSpPr>
          <p:cNvPr id="2" name="灯片编号占位符 1"/>
          <p:cNvSpPr>
            <a:spLocks noGrp="1"/>
          </p:cNvSpPr>
          <p:nvPr>
            <p:ph type="sldNum" sz="quarter" idx="12"/>
          </p:nvPr>
        </p:nvSpPr>
        <p:spPr/>
        <p:txBody>
          <a:bodyPr/>
          <a:lstStyle/>
          <a:p>
            <a:fld id="{48F63A3B-78C7-47BE-AE5E-E10140E04643}" type="slidenum">
              <a:rPr lang="en-US" smtClean="0"/>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952812" y="1260210"/>
            <a:ext cx="10156176" cy="1057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8000"/>
              </a:lnSpc>
              <a:spcBef>
                <a:spcPct val="50000"/>
              </a:spcBef>
            </a:pPr>
            <a:r>
              <a:rPr lang="en-US" altLang="zh-CN" sz="2400" dirty="0">
                <a:latin typeface="微软雅黑" panose="020B0503020204020204" pitchFamily="34" charset="-122"/>
                <a:ea typeface="微软雅黑" panose="020B0503020204020204" pitchFamily="34" charset="-122"/>
              </a:rPr>
              <a:t>For two dimensional DFT, the Fourier spectrum, phase angle, and power spectrum are defined as :</a:t>
            </a:r>
            <a:endParaRPr lang="zh-CN" altLang="en-US" sz="2400" dirty="0">
              <a:latin typeface="微软雅黑" panose="020B0503020204020204" pitchFamily="34" charset="-122"/>
              <a:ea typeface="微软雅黑" panose="020B0503020204020204" pitchFamily="34" charset="-122"/>
            </a:endParaRPr>
          </a:p>
        </p:txBody>
      </p:sp>
      <p:graphicFrame>
        <p:nvGraphicFramePr>
          <p:cNvPr id="21506" name="Object 4"/>
          <p:cNvGraphicFramePr>
            <a:graphicFrameLocks noChangeAspect="1"/>
          </p:cNvGraphicFramePr>
          <p:nvPr>
            <p:extLst>
              <p:ext uri="{D42A27DB-BD31-4B8C-83A1-F6EECF244321}">
                <p14:modId xmlns:p14="http://schemas.microsoft.com/office/powerpoint/2010/main" val="2991718021"/>
              </p:ext>
            </p:extLst>
          </p:nvPr>
        </p:nvGraphicFramePr>
        <p:xfrm>
          <a:off x="3944448" y="2522877"/>
          <a:ext cx="4314825" cy="2216150"/>
        </p:xfrm>
        <a:graphic>
          <a:graphicData uri="http://schemas.openxmlformats.org/presentationml/2006/ole">
            <mc:AlternateContent xmlns:mc="http://schemas.openxmlformats.org/markup-compatibility/2006">
              <mc:Choice xmlns:v="urn:schemas-microsoft-com:vml" Requires="v">
                <p:oleObj spid="_x0000_s21553" name="公式" r:id="rId3" imgW="1879600" imgH="965200" progId="Equation.3">
                  <p:embed/>
                </p:oleObj>
              </mc:Choice>
              <mc:Fallback>
                <p:oleObj name="公式" r:id="rId3" imgW="1879600" imgH="965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4448" y="2522877"/>
                        <a:ext cx="43148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07" name="Text Box 8"/>
          <p:cNvSpPr txBox="1">
            <a:spLocks noChangeArrowheads="1"/>
          </p:cNvSpPr>
          <p:nvPr/>
        </p:nvSpPr>
        <p:spPr bwMode="auto">
          <a:xfrm>
            <a:off x="952812" y="5120541"/>
            <a:ext cx="1075929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spcBef>
                <a:spcPct val="50000"/>
              </a:spcBef>
            </a:pPr>
            <a:r>
              <a:rPr lang="en-US" altLang="zh-CN" sz="2400" dirty="0">
                <a:latin typeface="微软雅黑" panose="020B0503020204020204" pitchFamily="34" charset="-122"/>
                <a:ea typeface="微软雅黑" panose="020B0503020204020204" pitchFamily="34" charset="-122"/>
              </a:rPr>
              <a:t>Where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and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are the real and imaginary parts of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respectively.</a:t>
            </a:r>
            <a:endParaRPr lang="zh-CN" alt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The Discrete Fourier Transform (DFT)</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14</a:t>
            </a:fld>
            <a:endParaRPr lang="en-US"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DFT Properties</a:t>
            </a:r>
            <a:endParaRPr lang="zh-CN" altLang="en-US" dirty="0"/>
          </a:p>
        </p:txBody>
      </p:sp>
      <p:sp>
        <p:nvSpPr>
          <p:cNvPr id="22529" name="Text Box 2"/>
          <p:cNvSpPr txBox="1">
            <a:spLocks noChangeArrowheads="1"/>
          </p:cNvSpPr>
          <p:nvPr/>
        </p:nvSpPr>
        <p:spPr bwMode="auto">
          <a:xfrm>
            <a:off x="1524000" y="1276350"/>
            <a:ext cx="8610600"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spcBef>
                <a:spcPct val="50000"/>
              </a:spcBef>
            </a:pPr>
            <a:r>
              <a:rPr lang="en-US" altLang="zh-CN" sz="2400" dirty="0">
                <a:latin typeface="微软雅黑" panose="020B0503020204020204" pitchFamily="34" charset="-122"/>
                <a:ea typeface="微软雅黑" panose="020B0503020204020204" pitchFamily="34" charset="-122"/>
              </a:rPr>
              <a:t>Translation property: </a:t>
            </a:r>
            <a:endParaRPr lang="zh-CN" altLang="en-US" sz="2400" dirty="0">
              <a:latin typeface="微软雅黑" panose="020B0503020204020204" pitchFamily="34" charset="-122"/>
              <a:ea typeface="微软雅黑" panose="020B0503020204020204" pitchFamily="34" charset="-122"/>
            </a:endParaRPr>
          </a:p>
        </p:txBody>
      </p:sp>
      <p:sp>
        <p:nvSpPr>
          <p:cNvPr id="22530" name="Text Box 3"/>
          <p:cNvSpPr txBox="1">
            <a:spLocks noChangeArrowheads="1"/>
          </p:cNvSpPr>
          <p:nvPr/>
        </p:nvSpPr>
        <p:spPr bwMode="auto">
          <a:xfrm>
            <a:off x="1615361" y="5901963"/>
            <a:ext cx="103578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buFontTx/>
              <a:buAutoNum type="alphaLcParenBoth"/>
            </a:pPr>
            <a:r>
              <a:rPr lang="en-US" altLang="zh-CN" sz="2000" dirty="0">
                <a:latin typeface="微软雅黑" panose="020B0503020204020204" pitchFamily="34" charset="-122"/>
                <a:ea typeface="微软雅黑" panose="020B0503020204020204" pitchFamily="34" charset="-122"/>
              </a:rPr>
              <a:t>Original image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Fourier spectrum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Fourier spectrum </a:t>
            </a:r>
          </a:p>
          <a:p>
            <a:pPr marL="0" indent="0"/>
            <a:r>
              <a:rPr lang="en-US" altLang="zh-CN" sz="2000" dirty="0">
                <a:latin typeface="微软雅黑" panose="020B0503020204020204" pitchFamily="34" charset="-122"/>
                <a:ea typeface="微软雅黑" panose="020B0503020204020204" pitchFamily="34" charset="-122"/>
              </a:rPr>
              <a:t>                                                                                           after shifting</a:t>
            </a:r>
          </a:p>
        </p:txBody>
      </p:sp>
      <p:grpSp>
        <p:nvGrpSpPr>
          <p:cNvPr id="22531" name="Group 4"/>
          <p:cNvGrpSpPr>
            <a:grpSpLocks/>
          </p:cNvGrpSpPr>
          <p:nvPr/>
        </p:nvGrpSpPr>
        <p:grpSpPr bwMode="auto">
          <a:xfrm>
            <a:off x="1662113" y="3309938"/>
            <a:ext cx="8839200" cy="2667000"/>
            <a:chOff x="700" y="1304"/>
            <a:chExt cx="8040" cy="2872"/>
          </a:xfrm>
        </p:grpSpPr>
        <p:pic>
          <p:nvPicPr>
            <p:cNvPr id="22532" name="Picture 5" descr="图7-05(c)平移后的傅立叶频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 y="1304"/>
              <a:ext cx="2460" cy="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descr="图7-05(b)无平移的傅立叶频谱"/>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 y="1306"/>
              <a:ext cx="2460" cy="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7" descr="图7-05(a)原图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 y="1319"/>
              <a:ext cx="2460" cy="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 Box 8"/>
            <p:cNvSpPr txBox="1">
              <a:spLocks noChangeArrowheads="1"/>
            </p:cNvSpPr>
            <p:nvPr/>
          </p:nvSpPr>
          <p:spPr bwMode="auto">
            <a:xfrm>
              <a:off x="1120" y="3843"/>
              <a:ext cx="1620"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8000"/>
                </a:lnSpc>
              </a:pPr>
              <a:r>
                <a:rPr lang="en-US" altLang="zh-CN" sz="900">
                  <a:latin typeface="Times New Roman" panose="02020603050405020304" pitchFamily="18" charset="0"/>
                  <a:ea typeface="宋体" panose="02010600030101010101" pitchFamily="2" charset="-122"/>
                </a:rPr>
                <a:t>(a) </a:t>
              </a:r>
            </a:p>
          </p:txBody>
        </p:sp>
        <p:sp>
          <p:nvSpPr>
            <p:cNvPr id="22536" name="Text Box 9"/>
            <p:cNvSpPr txBox="1">
              <a:spLocks noChangeArrowheads="1"/>
            </p:cNvSpPr>
            <p:nvPr/>
          </p:nvSpPr>
          <p:spPr bwMode="auto">
            <a:xfrm>
              <a:off x="3430" y="3843"/>
              <a:ext cx="2520"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8000"/>
                </a:lnSpc>
              </a:pPr>
              <a:r>
                <a:rPr lang="en-US" altLang="zh-CN" sz="900">
                  <a:latin typeface="Times New Roman" panose="02020603050405020304" pitchFamily="18" charset="0"/>
                  <a:ea typeface="宋体" panose="02010600030101010101" pitchFamily="2" charset="-122"/>
                </a:rPr>
                <a:t>(b) </a:t>
              </a:r>
            </a:p>
          </p:txBody>
        </p:sp>
        <p:sp>
          <p:nvSpPr>
            <p:cNvPr id="22537" name="Text Box 10"/>
            <p:cNvSpPr txBox="1">
              <a:spLocks noChangeArrowheads="1"/>
            </p:cNvSpPr>
            <p:nvPr/>
          </p:nvSpPr>
          <p:spPr bwMode="auto">
            <a:xfrm>
              <a:off x="6220" y="3843"/>
              <a:ext cx="2520"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8000"/>
                </a:lnSpc>
              </a:pPr>
              <a:r>
                <a:rPr lang="en-US" altLang="zh-CN" sz="900">
                  <a:latin typeface="Times New Roman" panose="02020603050405020304" pitchFamily="18" charset="0"/>
                  <a:ea typeface="宋体" panose="02010600030101010101" pitchFamily="2" charset="-122"/>
                </a:rPr>
                <a:t>(c) </a:t>
              </a:r>
            </a:p>
          </p:txBody>
        </p:sp>
      </p:grpSp>
      <p:graphicFrame>
        <p:nvGraphicFramePr>
          <p:cNvPr id="22538" name="Object 12"/>
          <p:cNvGraphicFramePr>
            <a:graphicFrameLocks noChangeAspect="1"/>
          </p:cNvGraphicFramePr>
          <p:nvPr/>
        </p:nvGraphicFramePr>
        <p:xfrm>
          <a:off x="3019425" y="2566988"/>
          <a:ext cx="4806950" cy="449262"/>
        </p:xfrm>
        <a:graphic>
          <a:graphicData uri="http://schemas.openxmlformats.org/presentationml/2006/ole">
            <mc:AlternateContent xmlns:mc="http://schemas.openxmlformats.org/markup-compatibility/2006">
              <mc:Choice xmlns:v="urn:schemas-microsoft-com:vml" Requires="v">
                <p:oleObj spid="_x0000_s22588" name="公式" r:id="rId6" imgW="2451100" imgH="228600" progId="Equation.3">
                  <p:embed/>
                </p:oleObj>
              </mc:Choice>
              <mc:Fallback>
                <p:oleObj name="公式" r:id="rId6" imgW="2451100" imgH="2286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9425" y="2566988"/>
                        <a:ext cx="48069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2539"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5614" y="1966914"/>
            <a:ext cx="405288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540" name="Text Box 14"/>
          <p:cNvSpPr txBox="1">
            <a:spLocks noChangeArrowheads="1"/>
          </p:cNvSpPr>
          <p:nvPr/>
        </p:nvSpPr>
        <p:spPr bwMode="auto">
          <a:xfrm>
            <a:off x="7208838" y="2000250"/>
            <a:ext cx="2650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000">
                <a:ea typeface="宋体" panose="02010600030101010101" pitchFamily="2" charset="-122"/>
              </a:rPr>
              <a:t>When </a:t>
            </a:r>
            <a:r>
              <a:rPr lang="en-US" altLang="zh-CN" sz="2000" i="1">
                <a:ea typeface="宋体" panose="02010600030101010101" pitchFamily="2" charset="-122"/>
              </a:rPr>
              <a:t>u</a:t>
            </a:r>
            <a:r>
              <a:rPr lang="en-US" altLang="zh-CN" sz="2000" i="1" baseline="-25000">
                <a:ea typeface="宋体" panose="02010600030101010101" pitchFamily="2" charset="-122"/>
              </a:rPr>
              <a:t>0</a:t>
            </a:r>
            <a:r>
              <a:rPr lang="en-US" altLang="zh-CN" sz="2000" i="1">
                <a:ea typeface="宋体" panose="02010600030101010101" pitchFamily="2" charset="-122"/>
              </a:rPr>
              <a:t>=M/2, v</a:t>
            </a:r>
            <a:r>
              <a:rPr lang="en-US" altLang="zh-CN" sz="2000" i="1" baseline="-25000">
                <a:ea typeface="宋体" panose="02010600030101010101" pitchFamily="2" charset="-122"/>
              </a:rPr>
              <a:t>0</a:t>
            </a:r>
            <a:r>
              <a:rPr lang="en-US" altLang="zh-CN" sz="2000" i="1">
                <a:ea typeface="宋体" panose="02010600030101010101" pitchFamily="2" charset="-122"/>
              </a:rPr>
              <a:t>=N/2</a:t>
            </a:r>
          </a:p>
        </p:txBody>
      </p:sp>
      <p:pic>
        <p:nvPicPr>
          <p:cNvPr id="22542"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8742" y="166788"/>
            <a:ext cx="39020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fld id="{48F63A3B-78C7-47BE-AE5E-E10140E04643}" type="slidenum">
              <a:rPr lang="en-US" smtClean="0"/>
              <a:t>15</a:t>
            </a:fld>
            <a:endParaRPr lang="en-US"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0" name="Rectangle 14"/>
          <p:cNvSpPr>
            <a:spLocks noGrp="1" noChangeArrowheads="1"/>
          </p:cNvSpPr>
          <p:nvPr>
            <p:ph type="title"/>
          </p:nvPr>
        </p:nvSpPr>
        <p:spPr/>
        <p:txBody>
          <a:bodyPr/>
          <a:lstStyle/>
          <a:p>
            <a:pPr eaLnBrk="1" hangingPunct="1"/>
            <a:r>
              <a:rPr lang="en-IE" altLang="zh-CN">
                <a:ea typeface="宋体" panose="02010600030101010101" pitchFamily="2" charset="-122"/>
              </a:rPr>
              <a:t>DFT Properties</a:t>
            </a:r>
            <a:endParaRPr lang="zh-CN" altLang="en-US">
              <a:ea typeface="宋体" panose="02010600030101010101" pitchFamily="2" charset="-122"/>
            </a:endParaRPr>
          </a:p>
        </p:txBody>
      </p:sp>
      <p:sp>
        <p:nvSpPr>
          <p:cNvPr id="23553" name="Rectangle 3"/>
          <p:cNvSpPr>
            <a:spLocks noGrp="1" noChangeArrowheads="1"/>
          </p:cNvSpPr>
          <p:nvPr>
            <p:ph idx="1"/>
          </p:nvPr>
        </p:nvSpPr>
        <p:spPr/>
        <p:txBody>
          <a:bodyPr/>
          <a:lstStyle/>
          <a:p>
            <a:pPr marL="0" indent="0" algn="just" eaLnBrk="1" hangingPunct="1">
              <a:lnSpc>
                <a:spcPct val="150000"/>
              </a:lnSpc>
            </a:pPr>
            <a:r>
              <a:rPr lang="en-IE" altLang="zh-CN" dirty="0">
                <a:ea typeface="宋体" panose="02010600030101010101" pitchFamily="2" charset="-122"/>
              </a:rPr>
              <a:t>The DFT of a two dimensional image can be visualised by showing the spectrum of the images component frequencies.</a:t>
            </a:r>
            <a:endParaRPr lang="en-US" altLang="zh-CN" dirty="0">
              <a:ea typeface="宋体" panose="02010600030101010101" pitchFamily="2" charset="-122"/>
            </a:endParaRPr>
          </a:p>
        </p:txBody>
      </p:sp>
      <p:pic>
        <p:nvPicPr>
          <p:cNvPr id="23554" name="Picture 4"/>
          <p:cNvPicPr>
            <a:picLocks noChangeAspect="1" noChangeArrowheads="1"/>
          </p:cNvPicPr>
          <p:nvPr/>
        </p:nvPicPr>
        <p:blipFill>
          <a:blip r:embed="rId3">
            <a:extLst>
              <a:ext uri="{28A0092B-C50C-407E-A947-70E740481C1C}">
                <a14:useLocalDpi xmlns:a14="http://schemas.microsoft.com/office/drawing/2010/main" val="0"/>
              </a:ext>
            </a:extLst>
          </a:blip>
          <a:srcRect l="55798" t="17006"/>
          <a:stretch>
            <a:fillRect/>
          </a:stretch>
        </p:blipFill>
        <p:spPr bwMode="auto">
          <a:xfrm>
            <a:off x="7148514" y="3167064"/>
            <a:ext cx="2795587" cy="278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5" name="Group 10"/>
          <p:cNvGrpSpPr>
            <a:grpSpLocks/>
          </p:cNvGrpSpPr>
          <p:nvPr/>
        </p:nvGrpSpPr>
        <p:grpSpPr bwMode="auto">
          <a:xfrm>
            <a:off x="2363789" y="3081338"/>
            <a:ext cx="2803525" cy="2832100"/>
            <a:chOff x="1123" y="1384"/>
            <a:chExt cx="1766" cy="1784"/>
          </a:xfrm>
        </p:grpSpPr>
        <p:pic>
          <p:nvPicPr>
            <p:cNvPr id="23556" name="Picture 8"/>
            <p:cNvPicPr>
              <a:picLocks noChangeAspect="1" noChangeArrowheads="1"/>
            </p:cNvPicPr>
            <p:nvPr/>
          </p:nvPicPr>
          <p:blipFill>
            <a:blip r:embed="rId3">
              <a:extLst>
                <a:ext uri="{28A0092B-C50C-407E-A947-70E740481C1C}">
                  <a14:useLocalDpi xmlns:a14="http://schemas.microsoft.com/office/drawing/2010/main" val="0"/>
                </a:ext>
              </a:extLst>
            </a:blip>
            <a:srcRect l="19879" r="35919" b="15730"/>
            <a:stretch>
              <a:fillRect/>
            </a:stretch>
          </p:blipFill>
          <p:spPr bwMode="auto">
            <a:xfrm>
              <a:off x="1123" y="1384"/>
              <a:ext cx="1761" cy="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9"/>
            <p:cNvSpPr>
              <a:spLocks noChangeArrowheads="1"/>
            </p:cNvSpPr>
            <p:nvPr/>
          </p:nvSpPr>
          <p:spPr bwMode="auto">
            <a:xfrm>
              <a:off x="2556" y="1737"/>
              <a:ext cx="333" cy="143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ea typeface="宋体" panose="02010600030101010101" pitchFamily="2" charset="-122"/>
              </a:endParaRPr>
            </a:p>
          </p:txBody>
        </p:sp>
      </p:grpSp>
      <p:sp>
        <p:nvSpPr>
          <p:cNvPr id="23558" name="AutoShape 11"/>
          <p:cNvSpPr>
            <a:spLocks noChangeArrowheads="1"/>
          </p:cNvSpPr>
          <p:nvPr/>
        </p:nvSpPr>
        <p:spPr bwMode="auto">
          <a:xfrm>
            <a:off x="4981575" y="3757613"/>
            <a:ext cx="1900238" cy="1128712"/>
          </a:xfrm>
          <a:prstGeom prst="rightArrow">
            <a:avLst>
              <a:gd name="adj1" fmla="val 50000"/>
              <a:gd name="adj2" fmla="val 42073"/>
            </a:avLst>
          </a:prstGeom>
          <a:solidFill>
            <a:schemeClr val="accent1">
              <a:lumMod val="75000"/>
            </a:schemeClr>
          </a:solidFill>
          <a:ln w="12700">
            <a:solidFill>
              <a:schemeClr val="accent1"/>
            </a:solidFill>
            <a:miter lim="800000"/>
            <a:headEnd/>
            <a:tailEnd/>
          </a:ln>
        </p:spPr>
        <p:txBody>
          <a:bodyPr wrap="none" anchor="ctr"/>
          <a:lstStyle/>
          <a:p>
            <a:pPr algn="ctr"/>
            <a:r>
              <a:rPr lang="en-IE" altLang="zh-CN" sz="3200" b="1">
                <a:solidFill>
                  <a:schemeClr val="bg1"/>
                </a:solidFill>
                <a:ea typeface="宋体" panose="02010600030101010101" pitchFamily="2" charset="-122"/>
              </a:rPr>
              <a:t>DFT</a:t>
            </a:r>
            <a:endParaRPr lang="en-US" altLang="zh-CN" sz="3200" b="1">
              <a:solidFill>
                <a:schemeClr val="bg1"/>
              </a:solidFill>
              <a:ea typeface="宋体" panose="02010600030101010101" pitchFamily="2" charset="-122"/>
            </a:endParaRPr>
          </a:p>
        </p:txBody>
      </p:sp>
      <p:sp>
        <p:nvSpPr>
          <p:cNvPr id="23559" name="Text Box 12"/>
          <p:cNvSpPr txBox="1">
            <a:spLocks noChangeArrowheads="1"/>
          </p:cNvSpPr>
          <p:nvPr/>
        </p:nvSpPr>
        <p:spPr bwMode="auto">
          <a:xfrm>
            <a:off x="5059363" y="6088063"/>
            <a:ext cx="1832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Exam: </a:t>
            </a:r>
            <a:r>
              <a:rPr lang="en-US" altLang="zh-CN" sz="2400" dirty="0" err="1">
                <a:solidFill>
                  <a:srgbClr val="FF0000"/>
                </a:solidFill>
                <a:latin typeface="微软雅黑" panose="020B0503020204020204" pitchFamily="34" charset="-122"/>
                <a:ea typeface="微软雅黑" panose="020B0503020204020204" pitchFamily="34" charset="-122"/>
              </a:rPr>
              <a:t>fft.m</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DFT Properties</a:t>
            </a:r>
            <a:endParaRPr lang="zh-CN" altLang="en-US" dirty="0"/>
          </a:p>
        </p:txBody>
      </p:sp>
      <p:pic>
        <p:nvPicPr>
          <p:cNvPr id="256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934" y="1898650"/>
            <a:ext cx="2871788"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525" y="1933575"/>
            <a:ext cx="27622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6"/>
          <p:cNvSpPr txBox="1">
            <a:spLocks noChangeArrowheads="1"/>
          </p:cNvSpPr>
          <p:nvPr/>
        </p:nvSpPr>
        <p:spPr bwMode="auto">
          <a:xfrm>
            <a:off x="1448860" y="4776788"/>
            <a:ext cx="27013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latin typeface="微软雅黑" panose="020B0503020204020204" pitchFamily="34" charset="-122"/>
                <a:ea typeface="微软雅黑" panose="020B0503020204020204" pitchFamily="34" charset="-122"/>
              </a:rPr>
              <a:t>Original ray image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X</a:t>
            </a:r>
          </a:p>
        </p:txBody>
      </p:sp>
      <p:sp>
        <p:nvSpPr>
          <p:cNvPr id="25605" name="Text Box 7"/>
          <p:cNvSpPr txBox="1">
            <a:spLocks noChangeArrowheads="1"/>
          </p:cNvSpPr>
          <p:nvPr/>
        </p:nvSpPr>
        <p:spPr bwMode="auto">
          <a:xfrm>
            <a:off x="4913313" y="4776788"/>
            <a:ext cx="23535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latin typeface="微软雅黑" panose="020B0503020204020204" pitchFamily="34" charset="-122"/>
                <a:ea typeface="微软雅黑" panose="020B0503020204020204" pitchFamily="34" charset="-122"/>
              </a:rPr>
              <a:t>choice 1: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Y=fft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56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1282" y="1925639"/>
            <a:ext cx="2708275" cy="281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12"/>
          <p:cNvSpPr txBox="1">
            <a:spLocks noChangeArrowheads="1"/>
          </p:cNvSpPr>
          <p:nvPr/>
        </p:nvSpPr>
        <p:spPr bwMode="auto">
          <a:xfrm>
            <a:off x="7968444" y="4776788"/>
            <a:ext cx="3109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微软雅黑" panose="020B0503020204020204" pitchFamily="34" charset="-122"/>
                <a:ea typeface="微软雅黑" panose="020B0503020204020204" pitchFamily="34" charset="-122"/>
              </a:rPr>
              <a:t>choice 2: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000" i="1" dirty="0" err="1">
                <a:latin typeface="Times New Roman" panose="02020603050405020304" pitchFamily="18" charset="0"/>
                <a:ea typeface="微软雅黑" panose="020B0503020204020204" pitchFamily="34" charset="-122"/>
                <a:cs typeface="Times New Roman" panose="02020603050405020304" pitchFamily="18" charset="0"/>
              </a:rPr>
              <a:t>fftshift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fft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 name="灯片编号占位符 5"/>
          <p:cNvSpPr>
            <a:spLocks noGrp="1"/>
          </p:cNvSpPr>
          <p:nvPr>
            <p:ph type="sldNum" sz="quarter" idx="12"/>
          </p:nvPr>
        </p:nvSpPr>
        <p:spPr/>
        <p:txBody>
          <a:bodyPr/>
          <a:lstStyle/>
          <a:p>
            <a:fld id="{48F63A3B-78C7-47BE-AE5E-E10140E04643}" type="slidenum">
              <a:rPr lang="en-US" smtClean="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2"/>
          <p:cNvSpPr txBox="1">
            <a:spLocks noChangeArrowheads="1"/>
          </p:cNvSpPr>
          <p:nvPr/>
        </p:nvSpPr>
        <p:spPr bwMode="auto">
          <a:xfrm>
            <a:off x="645649" y="1223891"/>
            <a:ext cx="8991600"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spcBef>
                <a:spcPct val="50000"/>
              </a:spcBef>
            </a:pPr>
            <a:r>
              <a:rPr lang="en-US" altLang="zh-CN" sz="2400" dirty="0">
                <a:latin typeface="微软雅黑" panose="020B0503020204020204" pitchFamily="34" charset="-122"/>
                <a:ea typeface="微软雅黑" panose="020B0503020204020204" pitchFamily="34" charset="-122"/>
              </a:rPr>
              <a:t>Rotation property:</a:t>
            </a:r>
            <a:endParaRPr lang="zh-CN" altLang="en-US" sz="2400" dirty="0">
              <a:latin typeface="微软雅黑" panose="020B0503020204020204" pitchFamily="34" charset="-122"/>
              <a:ea typeface="微软雅黑" panose="020B0503020204020204" pitchFamily="34" charset="-122"/>
            </a:endParaRPr>
          </a:p>
        </p:txBody>
      </p:sp>
      <p:sp>
        <p:nvSpPr>
          <p:cNvPr id="26626" name="Text Box 3"/>
          <p:cNvSpPr txBox="1">
            <a:spLocks noChangeArrowheads="1"/>
          </p:cNvSpPr>
          <p:nvPr/>
        </p:nvSpPr>
        <p:spPr bwMode="auto">
          <a:xfrm>
            <a:off x="2831723" y="5653096"/>
            <a:ext cx="6899454"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Original image;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Fourier spectrum of (a)</a:t>
            </a:r>
            <a:r>
              <a:rPr lang="zh-CN" altLang="en-US" sz="2000" dirty="0">
                <a:latin typeface="微软雅黑" panose="020B0503020204020204" pitchFamily="34" charset="-122"/>
                <a:ea typeface="微软雅黑" panose="020B0503020204020204" pitchFamily="34" charset="-122"/>
              </a:rPr>
              <a:t>； </a:t>
            </a:r>
          </a:p>
          <a:p>
            <a:pPr algn="ctr">
              <a:lnSpc>
                <a:spcPct val="15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Rotate 45°of (a)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Fourier spectrum of (c)</a:t>
            </a:r>
            <a:endParaRPr lang="zh-CN" altLang="en-US" sz="2000" dirty="0">
              <a:latin typeface="微软雅黑" panose="020B0503020204020204" pitchFamily="34" charset="-122"/>
              <a:ea typeface="微软雅黑" panose="020B0503020204020204" pitchFamily="34" charset="-122"/>
            </a:endParaRPr>
          </a:p>
        </p:txBody>
      </p:sp>
      <p:grpSp>
        <p:nvGrpSpPr>
          <p:cNvPr id="26627" name="Group 4"/>
          <p:cNvGrpSpPr>
            <a:grpSpLocks noChangeAspect="1"/>
          </p:cNvGrpSpPr>
          <p:nvPr/>
        </p:nvGrpSpPr>
        <p:grpSpPr bwMode="auto">
          <a:xfrm>
            <a:off x="4191000" y="2068146"/>
            <a:ext cx="3810000" cy="3540125"/>
            <a:chOff x="2664" y="7212"/>
            <a:chExt cx="6548" cy="6084"/>
          </a:xfrm>
        </p:grpSpPr>
        <p:pic>
          <p:nvPicPr>
            <p:cNvPr id="26628" name="Picture 5" descr="图7-06(a)旋转45度的原图像的频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 y="10332"/>
              <a:ext cx="2460" cy="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6" descr="图7-06(a)旋转45度的原图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10332"/>
              <a:ext cx="2460" cy="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7" descr="图7-06(a)原图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 y="7212"/>
              <a:ext cx="2460" cy="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Text Box 8"/>
            <p:cNvSpPr txBox="1">
              <a:spLocks noChangeAspect="1" noChangeArrowheads="1"/>
            </p:cNvSpPr>
            <p:nvPr/>
          </p:nvSpPr>
          <p:spPr bwMode="auto">
            <a:xfrm>
              <a:off x="3203" y="9864"/>
              <a:ext cx="162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8000"/>
                </a:lnSpc>
              </a:pPr>
              <a:r>
                <a:rPr lang="en-US" altLang="zh-CN" sz="900">
                  <a:latin typeface="Times New Roman" panose="02020603050405020304" pitchFamily="18" charset="0"/>
                  <a:ea typeface="宋体" panose="02010600030101010101" pitchFamily="2" charset="-122"/>
                </a:rPr>
                <a:t>(a)</a:t>
              </a:r>
            </a:p>
          </p:txBody>
        </p:sp>
        <p:sp>
          <p:nvSpPr>
            <p:cNvPr id="26632" name="Text Box 9"/>
            <p:cNvSpPr txBox="1">
              <a:spLocks noChangeAspect="1" noChangeArrowheads="1"/>
            </p:cNvSpPr>
            <p:nvPr/>
          </p:nvSpPr>
          <p:spPr bwMode="auto">
            <a:xfrm>
              <a:off x="6377" y="9864"/>
              <a:ext cx="270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8000"/>
                </a:lnSpc>
              </a:pPr>
              <a:r>
                <a:rPr lang="en-US" altLang="zh-CN" sz="900">
                  <a:latin typeface="Times New Roman" panose="02020603050405020304" pitchFamily="18" charset="0"/>
                  <a:ea typeface="宋体" panose="02010600030101010101" pitchFamily="2" charset="-122"/>
                </a:rPr>
                <a:t>(b)</a:t>
              </a:r>
            </a:p>
          </p:txBody>
        </p:sp>
        <p:sp>
          <p:nvSpPr>
            <p:cNvPr id="26633" name="Text Box 10"/>
            <p:cNvSpPr txBox="1">
              <a:spLocks noChangeAspect="1" noChangeArrowheads="1"/>
            </p:cNvSpPr>
            <p:nvPr/>
          </p:nvSpPr>
          <p:spPr bwMode="auto">
            <a:xfrm>
              <a:off x="6242" y="12984"/>
              <a:ext cx="297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8000"/>
                </a:lnSpc>
              </a:pPr>
              <a:r>
                <a:rPr lang="en-US" altLang="zh-CN" sz="900">
                  <a:latin typeface="Times New Roman" panose="02020603050405020304" pitchFamily="18" charset="0"/>
                  <a:ea typeface="宋体" panose="02010600030101010101" pitchFamily="2" charset="-122"/>
                </a:rPr>
                <a:t>(d)</a:t>
              </a:r>
            </a:p>
          </p:txBody>
        </p:sp>
        <p:sp>
          <p:nvSpPr>
            <p:cNvPr id="26634" name="Text Box 11"/>
            <p:cNvSpPr txBox="1">
              <a:spLocks noChangeAspect="1" noChangeArrowheads="1"/>
            </p:cNvSpPr>
            <p:nvPr/>
          </p:nvSpPr>
          <p:spPr bwMode="auto">
            <a:xfrm>
              <a:off x="2664" y="12984"/>
              <a:ext cx="270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88000"/>
                </a:lnSpc>
              </a:pPr>
              <a:r>
                <a:rPr lang="en-US" altLang="zh-CN" sz="900">
                  <a:latin typeface="Times New Roman" panose="02020603050405020304" pitchFamily="18" charset="0"/>
                  <a:ea typeface="宋体" panose="02010600030101010101" pitchFamily="2" charset="-122"/>
                </a:rPr>
                <a:t>(c)</a:t>
              </a:r>
            </a:p>
          </p:txBody>
        </p:sp>
        <p:pic>
          <p:nvPicPr>
            <p:cNvPr id="26635" name="Picture 12" descr="图7-06(a)原图像的频谱"/>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7" y="7212"/>
              <a:ext cx="2460" cy="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6636" name="Object 14"/>
          <p:cNvGraphicFramePr>
            <a:graphicFrameLocks noChangeAspect="1"/>
          </p:cNvGraphicFramePr>
          <p:nvPr>
            <p:extLst>
              <p:ext uri="{D42A27DB-BD31-4B8C-83A1-F6EECF244321}">
                <p14:modId xmlns:p14="http://schemas.microsoft.com/office/powerpoint/2010/main" val="591862287"/>
              </p:ext>
            </p:extLst>
          </p:nvPr>
        </p:nvGraphicFramePr>
        <p:xfrm>
          <a:off x="3872450" y="1249729"/>
          <a:ext cx="4660900" cy="622300"/>
        </p:xfrm>
        <a:graphic>
          <a:graphicData uri="http://schemas.openxmlformats.org/presentationml/2006/ole">
            <mc:AlternateContent xmlns:mc="http://schemas.openxmlformats.org/markup-compatibility/2006">
              <mc:Choice xmlns:v="urn:schemas-microsoft-com:vml" Requires="v">
                <p:oleObj spid="_x0000_s26683" name="公式" r:id="rId7" imgW="1714500" imgH="228600" progId="Equation.3">
                  <p:embed/>
                </p:oleObj>
              </mc:Choice>
              <mc:Fallback>
                <p:oleObj name="公式" r:id="rId7" imgW="1714500" imgH="2286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2450" y="1249729"/>
                        <a:ext cx="46609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en-US" altLang="zh-CN" dirty="0"/>
              <a:t>DFT Properties</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18</a:t>
            </a:fld>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6"/>
          <p:cNvSpPr>
            <a:spLocks noGrp="1" noChangeArrowheads="1"/>
          </p:cNvSpPr>
          <p:nvPr>
            <p:ph type="title"/>
          </p:nvPr>
        </p:nvSpPr>
        <p:spPr/>
        <p:txBody>
          <a:bodyPr/>
          <a:lstStyle/>
          <a:p>
            <a:pPr eaLnBrk="1" hangingPunct="1"/>
            <a:r>
              <a:rPr lang="en-IE" altLang="zh-CN">
                <a:ea typeface="宋体" panose="02010600030101010101" pitchFamily="2" charset="-122"/>
              </a:rPr>
              <a:t>DFT Properties</a:t>
            </a:r>
            <a:endParaRPr lang="zh-CN" altLang="en-US">
              <a:ea typeface="宋体" panose="02010600030101010101" pitchFamily="2" charset="-122"/>
            </a:endParaRPr>
          </a:p>
        </p:txBody>
      </p:sp>
      <p:graphicFrame>
        <p:nvGraphicFramePr>
          <p:cNvPr id="27649" name="Object 3"/>
          <p:cNvGraphicFramePr>
            <a:graphicFrameLocks noGrp="1" noChangeAspect="1"/>
          </p:cNvGraphicFramePr>
          <p:nvPr>
            <p:ph idx="1"/>
            <p:extLst>
              <p:ext uri="{D42A27DB-BD31-4B8C-83A1-F6EECF244321}">
                <p14:modId xmlns:p14="http://schemas.microsoft.com/office/powerpoint/2010/main" val="1962637340"/>
              </p:ext>
            </p:extLst>
          </p:nvPr>
        </p:nvGraphicFramePr>
        <p:xfrm>
          <a:off x="2429525" y="2016311"/>
          <a:ext cx="7325951" cy="2598367"/>
        </p:xfrm>
        <a:graphic>
          <a:graphicData uri="http://schemas.openxmlformats.org/presentationml/2006/ole">
            <mc:AlternateContent xmlns:mc="http://schemas.openxmlformats.org/markup-compatibility/2006">
              <mc:Choice xmlns:v="urn:schemas-microsoft-com:vml" Requires="v">
                <p:oleObj spid="_x0000_s27698" name="公式" r:id="rId3" imgW="2578100" imgH="914400" progId="Equation.3">
                  <p:embed/>
                </p:oleObj>
              </mc:Choice>
              <mc:Fallback>
                <p:oleObj name="公式" r:id="rId3" imgW="2578100" imgH="914400" progId="Equation.3">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525" y="2016311"/>
                        <a:ext cx="7325951" cy="2598367"/>
                      </a:xfrm>
                      <a:prstGeom prst="rect">
                        <a:avLst/>
                      </a:prstGeom>
                      <a:ln>
                        <a:noFill/>
                      </a:ln>
                    </p:spPr>
                  </p:pic>
                </p:oleObj>
              </mc:Fallback>
            </mc:AlternateContent>
          </a:graphicData>
        </a:graphic>
      </p:graphicFrame>
      <p:sp>
        <p:nvSpPr>
          <p:cNvPr id="27650" name="Text Box 4"/>
          <p:cNvSpPr txBox="1">
            <a:spLocks noChangeArrowheads="1"/>
          </p:cNvSpPr>
          <p:nvPr/>
        </p:nvSpPr>
        <p:spPr bwMode="auto">
          <a:xfrm>
            <a:off x="509954" y="4826001"/>
            <a:ext cx="1122777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If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is an image, the value of the Fourier transform at the origin is equal to the average gray level of the image.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is called the DC component of the spectrum. </a:t>
            </a:r>
          </a:p>
        </p:txBody>
      </p:sp>
      <p:sp>
        <p:nvSpPr>
          <p:cNvPr id="27652" name="Text Box 7"/>
          <p:cNvSpPr txBox="1">
            <a:spLocks noChangeArrowheads="1"/>
          </p:cNvSpPr>
          <p:nvPr/>
        </p:nvSpPr>
        <p:spPr bwMode="auto">
          <a:xfrm>
            <a:off x="509954" y="1343025"/>
            <a:ext cx="2324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dirty="0">
                <a:latin typeface="微软雅黑" panose="020B0503020204020204" pitchFamily="34" charset="-122"/>
                <a:ea typeface="微软雅黑" panose="020B0503020204020204" pitchFamily="34" charset="-122"/>
              </a:rPr>
              <a:t>Average value:</a:t>
            </a:r>
          </a:p>
        </p:txBody>
      </p:sp>
      <p:sp>
        <p:nvSpPr>
          <p:cNvPr id="2" name="灯片编号占位符 1"/>
          <p:cNvSpPr>
            <a:spLocks noGrp="1"/>
          </p:cNvSpPr>
          <p:nvPr>
            <p:ph type="sldNum" sz="quarter" idx="12"/>
          </p:nvPr>
        </p:nvSpPr>
        <p:spPr/>
        <p:txBody>
          <a:bodyPr/>
          <a:lstStyle/>
          <a:p>
            <a:fld id="{48F63A3B-78C7-47BE-AE5E-E10140E04643}"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p:txBody>
          <a:bodyPr/>
          <a:lstStyle/>
          <a:p>
            <a:pPr eaLnBrk="1" hangingPunct="1"/>
            <a:r>
              <a:rPr lang="en-IE" altLang="zh-CN">
                <a:ea typeface="宋体" panose="02010600030101010101" pitchFamily="2" charset="-122"/>
              </a:rPr>
              <a:t>Contents</a:t>
            </a:r>
            <a:endParaRPr lang="en-US" altLang="zh-CN">
              <a:ea typeface="宋体" panose="02010600030101010101" pitchFamily="2" charset="-122"/>
            </a:endParaRPr>
          </a:p>
        </p:txBody>
      </p:sp>
      <p:sp>
        <p:nvSpPr>
          <p:cNvPr id="6146" name="Rectangle 3"/>
          <p:cNvSpPr>
            <a:spLocks noGrp="1" noChangeArrowheads="1"/>
          </p:cNvSpPr>
          <p:nvPr>
            <p:ph idx="1"/>
          </p:nvPr>
        </p:nvSpPr>
        <p:spPr/>
        <p:txBody>
          <a:bodyPr/>
          <a:lstStyle/>
          <a:p>
            <a:pPr marL="0" indent="0" algn="just" eaLnBrk="1" hangingPunct="1">
              <a:lnSpc>
                <a:spcPct val="150000"/>
              </a:lnSpc>
            </a:pPr>
            <a:r>
              <a:rPr lang="en-IE" altLang="zh-CN" dirty="0">
                <a:ea typeface="宋体" panose="02010600030101010101" pitchFamily="2" charset="-122"/>
              </a:rPr>
              <a:t>In this lecture we will look at image enhancement in the frequency domain:</a:t>
            </a:r>
          </a:p>
          <a:p>
            <a:pPr lvl="1" algn="just" eaLnBrk="1" hangingPunct="1">
              <a:lnSpc>
                <a:spcPct val="150000"/>
              </a:lnSpc>
            </a:pPr>
            <a:r>
              <a:rPr lang="en-IE" altLang="zh-CN" dirty="0">
                <a:ea typeface="宋体" panose="02010600030101010101" pitchFamily="2" charset="-122"/>
              </a:rPr>
              <a:t>The Fourier series &amp; the Fourier transform</a:t>
            </a:r>
          </a:p>
          <a:p>
            <a:pPr lvl="1" algn="just" eaLnBrk="1" hangingPunct="1">
              <a:lnSpc>
                <a:spcPct val="150000"/>
              </a:lnSpc>
            </a:pPr>
            <a:r>
              <a:rPr lang="en-IE" altLang="zh-CN" dirty="0">
                <a:ea typeface="宋体" panose="02010600030101010101" pitchFamily="2" charset="-122"/>
              </a:rPr>
              <a:t>DFT Properties</a:t>
            </a:r>
          </a:p>
          <a:p>
            <a:pPr lvl="1" algn="just" eaLnBrk="1" hangingPunct="1">
              <a:lnSpc>
                <a:spcPct val="150000"/>
              </a:lnSpc>
            </a:pPr>
            <a:r>
              <a:rPr lang="en-IE" altLang="zh-CN" dirty="0">
                <a:ea typeface="宋体" panose="02010600030101010101" pitchFamily="2" charset="-122"/>
              </a:rPr>
              <a:t>Steps of Filtering in the Frequency Domain</a:t>
            </a:r>
          </a:p>
          <a:p>
            <a:pPr lvl="1" algn="just" eaLnBrk="1" hangingPunct="1">
              <a:lnSpc>
                <a:spcPct val="150000"/>
              </a:lnSpc>
            </a:pPr>
            <a:r>
              <a:rPr lang="en-IE" altLang="zh-CN" dirty="0">
                <a:ea typeface="宋体" panose="02010600030101010101" pitchFamily="2" charset="-122"/>
              </a:rPr>
              <a:t>Some Basic Frequency Domain Filters</a:t>
            </a:r>
          </a:p>
          <a:p>
            <a:pPr lvl="2" algn="just" eaLnBrk="1" hangingPunct="1">
              <a:lnSpc>
                <a:spcPct val="150000"/>
              </a:lnSpc>
            </a:pPr>
            <a:r>
              <a:rPr lang="en-IE" altLang="zh-CN" sz="2400" dirty="0">
                <a:ea typeface="宋体" panose="02010600030101010101" pitchFamily="2" charset="-122"/>
              </a:rPr>
              <a:t>Image smoothing</a:t>
            </a:r>
          </a:p>
          <a:p>
            <a:pPr lvl="2" algn="just" eaLnBrk="1" hangingPunct="1">
              <a:lnSpc>
                <a:spcPct val="150000"/>
              </a:lnSpc>
            </a:pPr>
            <a:r>
              <a:rPr lang="en-IE" altLang="zh-CN" sz="2400" dirty="0">
                <a:ea typeface="宋体" panose="02010600030101010101" pitchFamily="2" charset="-122"/>
              </a:rPr>
              <a:t>Image sharpening</a:t>
            </a:r>
          </a:p>
        </p:txBody>
      </p:sp>
      <p:sp>
        <p:nvSpPr>
          <p:cNvPr id="2" name="灯片编号占位符 1"/>
          <p:cNvSpPr>
            <a:spLocks noGrp="1"/>
          </p:cNvSpPr>
          <p:nvPr>
            <p:ph type="sldNum" sz="quarter" idx="12"/>
          </p:nvPr>
        </p:nvSpPr>
        <p:spPr/>
        <p:txBody>
          <a:bodyPr/>
          <a:lstStyle/>
          <a:p>
            <a:fld id="{48F63A3B-78C7-47BE-AE5E-E10140E04643}"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Rectangle 23"/>
          <p:cNvSpPr>
            <a:spLocks noGrp="1" noChangeArrowheads="1"/>
          </p:cNvSpPr>
          <p:nvPr>
            <p:ph type="title"/>
          </p:nvPr>
        </p:nvSpPr>
        <p:spPr/>
        <p:txBody>
          <a:bodyPr/>
          <a:lstStyle/>
          <a:p>
            <a:pPr eaLnBrk="1" hangingPunct="1"/>
            <a:r>
              <a:rPr lang="en-IE" altLang="zh-CN">
                <a:ea typeface="宋体" panose="02010600030101010101" pitchFamily="2" charset="-122"/>
              </a:rPr>
              <a:t>DFT Properties</a:t>
            </a:r>
            <a:endParaRPr lang="zh-CN" altLang="en-US">
              <a:ea typeface="宋体" panose="02010600030101010101" pitchFamily="2" charset="-122"/>
            </a:endParaRP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14" y="1247749"/>
            <a:ext cx="636111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8752" y="5240311"/>
            <a:ext cx="629602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0"/>
          <p:cNvGrpSpPr>
            <a:grpSpLocks/>
          </p:cNvGrpSpPr>
          <p:nvPr/>
        </p:nvGrpSpPr>
        <p:grpSpPr bwMode="auto">
          <a:xfrm>
            <a:off x="2758264" y="3376586"/>
            <a:ext cx="6389688" cy="1770063"/>
            <a:chOff x="1328" y="2237"/>
            <a:chExt cx="2544" cy="786"/>
          </a:xfrm>
        </p:grpSpPr>
        <p:pic>
          <p:nvPicPr>
            <p:cNvPr id="13"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 y="2237"/>
              <a:ext cx="2544"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3" y="2752"/>
              <a:ext cx="181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8164" y="6281711"/>
            <a:ext cx="3975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48F63A3B-78C7-47BE-AE5E-E10140E04643}"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Text Box 14"/>
          <p:cNvSpPr txBox="1">
            <a:spLocks noChangeArrowheads="1"/>
          </p:cNvSpPr>
          <p:nvPr/>
        </p:nvSpPr>
        <p:spPr bwMode="auto">
          <a:xfrm>
            <a:off x="624254" y="3341688"/>
            <a:ext cx="891503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It is called the sifting property of the impulse function.</a:t>
            </a:r>
          </a:p>
        </p:txBody>
      </p:sp>
      <p:sp>
        <p:nvSpPr>
          <p:cNvPr id="29702" name="Rectangle 13"/>
          <p:cNvSpPr>
            <a:spLocks noGrp="1" noChangeArrowheads="1"/>
          </p:cNvSpPr>
          <p:nvPr>
            <p:ph type="title"/>
          </p:nvPr>
        </p:nvSpPr>
        <p:spPr/>
        <p:txBody>
          <a:bodyPr/>
          <a:lstStyle/>
          <a:p>
            <a:pPr eaLnBrk="1" hangingPunct="1"/>
            <a:r>
              <a:rPr lang="en-IE" altLang="zh-CN">
                <a:ea typeface="宋体" panose="02010600030101010101" pitchFamily="2" charset="-122"/>
              </a:rPr>
              <a:t>DFT Properties</a:t>
            </a:r>
            <a:endParaRPr lang="zh-CN" altLang="en-US">
              <a:ea typeface="宋体" panose="02010600030101010101" pitchFamily="2" charset="-122"/>
            </a:endParaRPr>
          </a:p>
        </p:txBody>
      </p:sp>
      <p:graphicFrame>
        <p:nvGraphicFramePr>
          <p:cNvPr id="29697" name="Object 3"/>
          <p:cNvGraphicFramePr>
            <a:graphicFrameLocks noGrp="1" noChangeAspect="1"/>
          </p:cNvGraphicFramePr>
          <p:nvPr>
            <p:ph idx="1"/>
            <p:extLst>
              <p:ext uri="{D42A27DB-BD31-4B8C-83A1-F6EECF244321}">
                <p14:modId xmlns:p14="http://schemas.microsoft.com/office/powerpoint/2010/main" val="3860541049"/>
              </p:ext>
            </p:extLst>
          </p:nvPr>
        </p:nvGraphicFramePr>
        <p:xfrm>
          <a:off x="3203656" y="2325078"/>
          <a:ext cx="5515352" cy="919773"/>
        </p:xfrm>
        <a:graphic>
          <a:graphicData uri="http://schemas.openxmlformats.org/presentationml/2006/ole">
            <mc:AlternateContent xmlns:mc="http://schemas.openxmlformats.org/markup-compatibility/2006">
              <mc:Choice xmlns:v="urn:schemas-microsoft-com:vml" Requires="v">
                <p:oleObj spid="_x0000_s29887" r:id="rId3" imgW="2665843" imgH="444307" progId="Equation.DSMT4">
                  <p:embed/>
                </p:oleObj>
              </mc:Choice>
              <mc:Fallback>
                <p:oleObj r:id="rId3" imgW="2665843" imgH="444307" progId="Equation.DSMT4">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656" y="2325078"/>
                        <a:ext cx="5515352" cy="919773"/>
                      </a:xfrm>
                      <a:prstGeom prst="rect">
                        <a:avLst/>
                      </a:prstGeom>
                      <a:ln>
                        <a:noFill/>
                      </a:ln>
                    </p:spPr>
                  </p:pic>
                </p:oleObj>
              </mc:Fallback>
            </mc:AlternateContent>
          </a:graphicData>
        </a:graphic>
      </p:graphicFrame>
      <p:pic>
        <p:nvPicPr>
          <p:cNvPr id="29699" name="Picture 5"/>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a:stretch>
            <a:fillRect/>
          </a:stretch>
        </p:blipFill>
        <p:spPr>
          <a:xfrm>
            <a:off x="4737369" y="1870260"/>
            <a:ext cx="2447925" cy="406400"/>
          </a:xfrm>
        </p:spPr>
      </p:pic>
      <p:sp>
        <p:nvSpPr>
          <p:cNvPr id="29698" name="Text Box 4"/>
          <p:cNvSpPr txBox="1">
            <a:spLocks noChangeArrowheads="1"/>
          </p:cNvSpPr>
          <p:nvPr/>
        </p:nvSpPr>
        <p:spPr bwMode="auto">
          <a:xfrm>
            <a:off x="536331" y="1249363"/>
            <a:ext cx="11122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US" altLang="zh-CN" sz="2400" dirty="0">
                <a:latin typeface="微软雅黑" panose="020B0503020204020204" pitchFamily="34" charset="-122"/>
                <a:ea typeface="微软雅黑" panose="020B0503020204020204" pitchFamily="34" charset="-122"/>
              </a:rPr>
              <a:t>An impulse function of strength A, located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is denoted by:</a:t>
            </a:r>
          </a:p>
        </p:txBody>
      </p:sp>
      <p:graphicFrame>
        <p:nvGraphicFramePr>
          <p:cNvPr id="29700" name="Object 8"/>
          <p:cNvGraphicFramePr>
            <a:graphicFrameLocks noChangeAspect="1"/>
          </p:cNvGraphicFramePr>
          <p:nvPr>
            <p:extLst>
              <p:ext uri="{D42A27DB-BD31-4B8C-83A1-F6EECF244321}">
                <p14:modId xmlns:p14="http://schemas.microsoft.com/office/powerpoint/2010/main" val="2336542284"/>
              </p:ext>
            </p:extLst>
          </p:nvPr>
        </p:nvGraphicFramePr>
        <p:xfrm>
          <a:off x="1202471" y="3981451"/>
          <a:ext cx="1009650" cy="436563"/>
        </p:xfrm>
        <a:graphic>
          <a:graphicData uri="http://schemas.openxmlformats.org/presentationml/2006/ole">
            <mc:AlternateContent xmlns:mc="http://schemas.openxmlformats.org/markup-compatibility/2006">
              <mc:Choice xmlns:v="urn:schemas-microsoft-com:vml" Requires="v">
                <p:oleObj spid="_x0000_s29888" name="公式" r:id="rId6" imgW="469696" imgH="203112" progId="Equation.3">
                  <p:embed/>
                </p:oleObj>
              </mc:Choice>
              <mc:Fallback>
                <p:oleObj name="公式" r:id="rId6" imgW="469696" imgH="203112"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471" y="3981451"/>
                        <a:ext cx="100965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01" name="Text Box 9"/>
          <p:cNvSpPr txBox="1">
            <a:spLocks noChangeArrowheads="1"/>
          </p:cNvSpPr>
          <p:nvPr/>
        </p:nvSpPr>
        <p:spPr bwMode="auto">
          <a:xfrm>
            <a:off x="624254" y="3937000"/>
            <a:ext cx="2015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US" altLang="zh-CN" sz="2400" dirty="0">
                <a:latin typeface="微软雅黑" panose="020B0503020204020204" pitchFamily="34" charset="-122"/>
                <a:ea typeface="微软雅黑" panose="020B0503020204020204" pitchFamily="34" charset="-122"/>
              </a:rPr>
              <a:t>For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a:t>
            </a:r>
          </a:p>
        </p:txBody>
      </p:sp>
      <p:graphicFrame>
        <p:nvGraphicFramePr>
          <p:cNvPr id="29704" name="Object 10"/>
          <p:cNvGraphicFramePr>
            <a:graphicFrameLocks noChangeAspect="1"/>
          </p:cNvGraphicFramePr>
          <p:nvPr>
            <p:extLst>
              <p:ext uri="{D42A27DB-BD31-4B8C-83A1-F6EECF244321}">
                <p14:modId xmlns:p14="http://schemas.microsoft.com/office/powerpoint/2010/main" val="192214856"/>
              </p:ext>
            </p:extLst>
          </p:nvPr>
        </p:nvGraphicFramePr>
        <p:xfrm>
          <a:off x="4007221" y="4287410"/>
          <a:ext cx="3765550" cy="955675"/>
        </p:xfrm>
        <a:graphic>
          <a:graphicData uri="http://schemas.openxmlformats.org/presentationml/2006/ole">
            <mc:AlternateContent xmlns:mc="http://schemas.openxmlformats.org/markup-compatibility/2006">
              <mc:Choice xmlns:v="urn:schemas-microsoft-com:vml" Requires="v">
                <p:oleObj spid="_x0000_s29889" name="公式" r:id="rId8" imgW="1752600" imgH="444500" progId="Equation.3">
                  <p:embed/>
                </p:oleObj>
              </mc:Choice>
              <mc:Fallback>
                <p:oleObj name="公式" r:id="rId8" imgW="1752600" imgH="4445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7221" y="4287410"/>
                        <a:ext cx="37655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05" name="Object 8"/>
          <p:cNvGraphicFramePr>
            <a:graphicFrameLocks noChangeAspect="1"/>
          </p:cNvGraphicFramePr>
          <p:nvPr>
            <p:extLst>
              <p:ext uri="{D42A27DB-BD31-4B8C-83A1-F6EECF244321}">
                <p14:modId xmlns:p14="http://schemas.microsoft.com/office/powerpoint/2010/main" val="2956390415"/>
              </p:ext>
            </p:extLst>
          </p:nvPr>
        </p:nvGraphicFramePr>
        <p:xfrm>
          <a:off x="2462280" y="5390355"/>
          <a:ext cx="1009650" cy="436563"/>
        </p:xfrm>
        <a:graphic>
          <a:graphicData uri="http://schemas.openxmlformats.org/presentationml/2006/ole">
            <mc:AlternateContent xmlns:mc="http://schemas.openxmlformats.org/markup-compatibility/2006">
              <mc:Choice xmlns:v="urn:schemas-microsoft-com:vml" Requires="v">
                <p:oleObj spid="_x0000_s29890" name="公式" r:id="rId10" imgW="469696" imgH="203112" progId="Equation.3">
                  <p:embed/>
                </p:oleObj>
              </mc:Choice>
              <mc:Fallback>
                <p:oleObj name="公式" r:id="rId10" imgW="469696" imgH="203112"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2280" y="5390355"/>
                        <a:ext cx="100965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06" name="Text Box 9"/>
          <p:cNvSpPr txBox="1">
            <a:spLocks noChangeArrowheads="1"/>
          </p:cNvSpPr>
          <p:nvPr/>
        </p:nvSpPr>
        <p:spPr bwMode="auto">
          <a:xfrm>
            <a:off x="3395529" y="5243085"/>
            <a:ext cx="6042025"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can be regarded as an image with size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M*N</a:t>
            </a:r>
            <a:r>
              <a:rPr lang="en-US" altLang="zh-CN" sz="2400" dirty="0">
                <a:latin typeface="微软雅黑" panose="020B0503020204020204" pitchFamily="34" charset="-122"/>
                <a:ea typeface="微软雅黑" panose="020B0503020204020204" pitchFamily="34" charset="-122"/>
              </a:rPr>
              <a:t>, which only has value at the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(0,0). </a:t>
            </a:r>
          </a:p>
        </p:txBody>
      </p:sp>
      <p:sp>
        <p:nvSpPr>
          <p:cNvPr id="2" name="灯片编号占位符 1"/>
          <p:cNvSpPr>
            <a:spLocks noGrp="1"/>
          </p:cNvSpPr>
          <p:nvPr>
            <p:ph type="sldNum" sz="quarter" idx="12"/>
          </p:nvPr>
        </p:nvSpPr>
        <p:spPr/>
        <p:txBody>
          <a:bodyPr/>
          <a:lstStyle/>
          <a:p>
            <a:fld id="{48F63A3B-78C7-47BE-AE5E-E10140E04643}" type="slidenum">
              <a:rPr lang="en-US" smtClean="0"/>
              <a:t>21</a:t>
            </a:fld>
            <a:endParaRPr lang="en-US" dirty="0"/>
          </a:p>
        </p:txBody>
      </p:sp>
      <p:pic>
        <p:nvPicPr>
          <p:cNvPr id="13" name="Picture 2">
            <a:extLst>
              <a:ext uri="{FF2B5EF4-FFF2-40B4-BE49-F238E27FC236}">
                <a16:creationId xmlns:a16="http://schemas.microsoft.com/office/drawing/2014/main" id="{0C246AC0-CC88-45D5-B71A-F25589895D4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554" b="10049"/>
          <a:stretch/>
        </p:blipFill>
        <p:spPr bwMode="auto">
          <a:xfrm>
            <a:off x="8898649" y="1713073"/>
            <a:ext cx="3266259" cy="371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Object 7"/>
          <p:cNvGraphicFramePr>
            <a:graphicFrameLocks noChangeAspect="1"/>
          </p:cNvGraphicFramePr>
          <p:nvPr/>
        </p:nvGraphicFramePr>
        <p:xfrm>
          <a:off x="2363788" y="1822451"/>
          <a:ext cx="6210300" cy="925513"/>
        </p:xfrm>
        <a:graphic>
          <a:graphicData uri="http://schemas.openxmlformats.org/presentationml/2006/ole">
            <mc:AlternateContent xmlns:mc="http://schemas.openxmlformats.org/markup-compatibility/2006">
              <mc:Choice xmlns:v="urn:schemas-microsoft-com:vml" Requires="v">
                <p:oleObj spid="_x0000_s30909" name="公式" r:id="rId3" imgW="2984500" imgH="444500" progId="Equation.3">
                  <p:embed/>
                </p:oleObj>
              </mc:Choice>
              <mc:Fallback>
                <p:oleObj name="公式" r:id="rId3" imgW="2984500" imgH="4445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3788" y="1822451"/>
                        <a:ext cx="621030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0722" name="组合 3"/>
          <p:cNvGrpSpPr>
            <a:grpSpLocks/>
          </p:cNvGrpSpPr>
          <p:nvPr/>
        </p:nvGrpSpPr>
        <p:grpSpPr bwMode="auto">
          <a:xfrm>
            <a:off x="553915" y="2883048"/>
            <a:ext cx="3376245" cy="468346"/>
            <a:chOff x="684886" y="2907786"/>
            <a:chExt cx="3377297" cy="468045"/>
          </a:xfrm>
        </p:grpSpPr>
        <p:graphicFrame>
          <p:nvGraphicFramePr>
            <p:cNvPr id="30723" name="Object 8"/>
            <p:cNvGraphicFramePr>
              <a:graphicFrameLocks noChangeAspect="1"/>
            </p:cNvGraphicFramePr>
            <p:nvPr/>
          </p:nvGraphicFramePr>
          <p:xfrm>
            <a:off x="2740585" y="2939268"/>
            <a:ext cx="1009650" cy="436563"/>
          </p:xfrm>
          <a:graphic>
            <a:graphicData uri="http://schemas.openxmlformats.org/presentationml/2006/ole">
              <mc:AlternateContent xmlns:mc="http://schemas.openxmlformats.org/markup-compatibility/2006">
                <mc:Choice xmlns:v="urn:schemas-microsoft-com:vml" Requires="v">
                  <p:oleObj spid="_x0000_s30910" name="公式" r:id="rId5" imgW="469696" imgH="203112" progId="Equation.3">
                    <p:embed/>
                  </p:oleObj>
                </mc:Choice>
                <mc:Fallback>
                  <p:oleObj name="公式" r:id="rId5" imgW="469696" imgH="203112"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0585" y="2939268"/>
                          <a:ext cx="100965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24" name="Text Box 9"/>
            <p:cNvSpPr txBox="1">
              <a:spLocks noChangeArrowheads="1"/>
            </p:cNvSpPr>
            <p:nvPr/>
          </p:nvSpPr>
          <p:spPr bwMode="auto">
            <a:xfrm>
              <a:off x="684886" y="2907786"/>
              <a:ext cx="3377297" cy="46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dirty="0">
                  <a:latin typeface="微软雅黑" panose="020B0503020204020204" pitchFamily="34" charset="-122"/>
                  <a:ea typeface="微软雅黑" panose="020B0503020204020204" pitchFamily="34" charset="-122"/>
                </a:rPr>
                <a:t>For an image            ,</a:t>
              </a:r>
            </a:p>
          </p:txBody>
        </p:sp>
      </p:grpSp>
      <p:graphicFrame>
        <p:nvGraphicFramePr>
          <p:cNvPr id="30725" name="Object 10"/>
          <p:cNvGraphicFramePr>
            <a:graphicFrameLocks noChangeAspect="1"/>
          </p:cNvGraphicFramePr>
          <p:nvPr/>
        </p:nvGraphicFramePr>
        <p:xfrm>
          <a:off x="2052638" y="3479800"/>
          <a:ext cx="8323262" cy="928688"/>
        </p:xfrm>
        <a:graphic>
          <a:graphicData uri="http://schemas.openxmlformats.org/presentationml/2006/ole">
            <mc:AlternateContent xmlns:mc="http://schemas.openxmlformats.org/markup-compatibility/2006">
              <mc:Choice xmlns:v="urn:schemas-microsoft-com:vml" Requires="v">
                <p:oleObj spid="_x0000_s30911" r:id="rId7" imgW="3871820" imgH="431613" progId="Equation.DSMT4">
                  <p:embed/>
                </p:oleObj>
              </mc:Choice>
              <mc:Fallback>
                <p:oleObj r:id="rId7" imgW="3871820" imgH="431613"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2638" y="3479800"/>
                        <a:ext cx="83232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26" name="Text Box 11"/>
          <p:cNvSpPr txBox="1">
            <a:spLocks noChangeArrowheads="1"/>
          </p:cNvSpPr>
          <p:nvPr/>
        </p:nvSpPr>
        <p:spPr bwMode="auto">
          <a:xfrm>
            <a:off x="553915" y="1306513"/>
            <a:ext cx="111838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US" altLang="zh-CN" sz="2400" dirty="0">
                <a:latin typeface="微软雅黑" panose="020B0503020204020204" pitchFamily="34" charset="-122"/>
                <a:ea typeface="微软雅黑" panose="020B0503020204020204" pitchFamily="34" charset="-122"/>
              </a:rPr>
              <a:t>The Fourier transform of a unit impulse at the origin:</a:t>
            </a:r>
          </a:p>
        </p:txBody>
      </p:sp>
      <p:sp>
        <p:nvSpPr>
          <p:cNvPr id="30727" name="Rectangle 13"/>
          <p:cNvSpPr>
            <a:spLocks noGrp="1" noChangeArrowheads="1"/>
          </p:cNvSpPr>
          <p:nvPr>
            <p:ph type="title"/>
          </p:nvPr>
        </p:nvSpPr>
        <p:spPr/>
        <p:txBody>
          <a:bodyPr/>
          <a:lstStyle/>
          <a:p>
            <a:pPr eaLnBrk="1" hangingPunct="1"/>
            <a:r>
              <a:rPr lang="en-IE" altLang="zh-CN">
                <a:ea typeface="宋体" panose="02010600030101010101" pitchFamily="2" charset="-122"/>
              </a:rPr>
              <a:t>DFT Properties</a:t>
            </a:r>
            <a:endParaRPr lang="zh-CN" altLang="en-US">
              <a:ea typeface="宋体" panose="02010600030101010101" pitchFamily="2" charset="-122"/>
            </a:endParaRPr>
          </a:p>
        </p:txBody>
      </p:sp>
      <p:graphicFrame>
        <p:nvGraphicFramePr>
          <p:cNvPr id="30728" name="Object 10"/>
          <p:cNvGraphicFramePr>
            <a:graphicFrameLocks noChangeAspect="1"/>
          </p:cNvGraphicFramePr>
          <p:nvPr>
            <p:extLst>
              <p:ext uri="{D42A27DB-BD31-4B8C-83A1-F6EECF244321}">
                <p14:modId xmlns:p14="http://schemas.microsoft.com/office/powerpoint/2010/main" val="3650917044"/>
              </p:ext>
            </p:extLst>
          </p:nvPr>
        </p:nvGraphicFramePr>
        <p:xfrm>
          <a:off x="3496560" y="4800724"/>
          <a:ext cx="4611688" cy="1474787"/>
        </p:xfrm>
        <a:graphic>
          <a:graphicData uri="http://schemas.openxmlformats.org/presentationml/2006/ole">
            <mc:AlternateContent xmlns:mc="http://schemas.openxmlformats.org/markup-compatibility/2006">
              <mc:Choice xmlns:v="urn:schemas-microsoft-com:vml" Requires="v">
                <p:oleObj spid="_x0000_s30912" r:id="rId9" imgW="2146300" imgH="685800" progId="Equation.DSMT4">
                  <p:embed/>
                </p:oleObj>
              </mc:Choice>
              <mc:Fallback>
                <p:oleObj r:id="rId9" imgW="2146300" imgH="6858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6560" y="4800724"/>
                        <a:ext cx="4611688"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fld id="{48F63A3B-78C7-47BE-AE5E-E10140E04643}" type="slidenum">
              <a:rPr lang="en-US" smtClean="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title"/>
          </p:nvPr>
        </p:nvSpPr>
        <p:spPr/>
        <p:txBody>
          <a:bodyPr/>
          <a:lstStyle/>
          <a:p>
            <a:pPr eaLnBrk="1" hangingPunct="1"/>
            <a:r>
              <a:rPr lang="en-IE" altLang="zh-CN">
                <a:ea typeface="宋体" panose="02010600030101010101" pitchFamily="2" charset="-122"/>
              </a:rPr>
              <a:t>DFT Properties</a:t>
            </a:r>
            <a:endParaRPr lang="zh-CN" altLang="en-US">
              <a:ea typeface="宋体" panose="02010600030101010101" pitchFamily="2" charset="-122"/>
            </a:endParaRPr>
          </a:p>
        </p:txBody>
      </p:sp>
      <p:sp>
        <p:nvSpPr>
          <p:cNvPr id="5" name="Text Box 4"/>
          <p:cNvSpPr txBox="1">
            <a:spLocks noChangeArrowheads="1"/>
          </p:cNvSpPr>
          <p:nvPr/>
        </p:nvSpPr>
        <p:spPr bwMode="auto">
          <a:xfrm>
            <a:off x="618040" y="2597996"/>
            <a:ext cx="11201400" cy="326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262255" indent="-262255">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defRPr/>
            </a:pPr>
            <a:r>
              <a:rPr lang="en-US" altLang="zh-CN" sz="2000" dirty="0">
                <a:latin typeface="微软雅黑" panose="020B0503020204020204" pitchFamily="34" charset="-122"/>
                <a:ea typeface="微软雅黑" panose="020B0503020204020204" pitchFamily="34" charset="-122"/>
              </a:rPr>
              <a:t>Note:</a:t>
            </a:r>
          </a:p>
          <a:p>
            <a:pPr marL="0" indent="0">
              <a:lnSpc>
                <a:spcPct val="150000"/>
              </a:lnSpc>
              <a:spcBef>
                <a:spcPct val="0"/>
              </a:spcBef>
              <a:buClr>
                <a:srgbClr val="FF0000"/>
              </a:buClr>
              <a:defRPr/>
            </a:pPr>
            <a:r>
              <a:rPr lang="en-US" altLang="zh-CN" sz="2000" dirty="0">
                <a:latin typeface="微软雅黑" panose="020B0503020204020204" pitchFamily="34" charset="-122"/>
                <a:ea typeface="微软雅黑" panose="020B0503020204020204" pitchFamily="34" charset="-122"/>
              </a:rPr>
              <a:t>Using only the properties of the impulse function and the convolution theorem:</a:t>
            </a:r>
          </a:p>
          <a:p>
            <a:pPr algn="just">
              <a:lnSpc>
                <a:spcPct val="150000"/>
              </a:lnSpc>
              <a:spcBef>
                <a:spcPct val="0"/>
              </a:spcBef>
              <a:buClr>
                <a:srgbClr val="FF0000"/>
              </a:buClr>
              <a:buFont typeface="Wingdings" panose="05000000000000000000" pitchFamily="2" charset="2"/>
              <a:buChar char="v"/>
              <a:defRPr/>
            </a:pPr>
            <a:r>
              <a:rPr lang="en-US" altLang="zh-CN" sz="2000" dirty="0">
                <a:latin typeface="微软雅黑" panose="020B0503020204020204" pitchFamily="34" charset="-122"/>
                <a:ea typeface="微软雅黑" panose="020B0503020204020204" pitchFamily="34" charset="-122"/>
              </a:rPr>
              <a:t>Given a filter in the frequency domain, we can obtain the corresponding filter in the spatial domain by taking the inverse Fourier transform to the former.</a:t>
            </a:r>
          </a:p>
          <a:p>
            <a:pPr>
              <a:lnSpc>
                <a:spcPct val="150000"/>
              </a:lnSpc>
              <a:spcBef>
                <a:spcPct val="0"/>
              </a:spcBef>
              <a:buClr>
                <a:srgbClr val="FF0000"/>
              </a:buClr>
              <a:buFont typeface="Wingdings" panose="05000000000000000000" pitchFamily="2" charset="2"/>
              <a:buChar char="v"/>
              <a:defRPr/>
            </a:pPr>
            <a:r>
              <a:rPr lang="en-US" altLang="zh-CN" sz="2000" dirty="0">
                <a:latin typeface="微软雅黑" panose="020B0503020204020204" pitchFamily="34" charset="-122"/>
                <a:ea typeface="微软雅黑" panose="020B0503020204020204" pitchFamily="34" charset="-122"/>
              </a:rPr>
              <a:t>The reverse also is true.</a:t>
            </a:r>
          </a:p>
          <a:p>
            <a:pPr>
              <a:lnSpc>
                <a:spcPct val="150000"/>
              </a:lnSpc>
              <a:spcBef>
                <a:spcPct val="0"/>
              </a:spcBef>
              <a:buClr>
                <a:srgbClr val="FF0000"/>
              </a:buClr>
              <a:buFont typeface="Wingdings" panose="05000000000000000000" pitchFamily="2" charset="2"/>
              <a:buChar char="v"/>
              <a:defRPr/>
            </a:pPr>
            <a:r>
              <a:rPr lang="en-US" altLang="zh-CN" sz="2000" dirty="0">
                <a:latin typeface="微软雅黑" panose="020B0503020204020204" pitchFamily="34" charset="-122"/>
                <a:ea typeface="微软雅黑" panose="020B0503020204020204" pitchFamily="34" charset="-122"/>
              </a:rPr>
              <a:t>Spatial filtering: better for small filter mask.</a:t>
            </a:r>
          </a:p>
          <a:p>
            <a:pPr>
              <a:lnSpc>
                <a:spcPct val="150000"/>
              </a:lnSpc>
              <a:spcBef>
                <a:spcPct val="0"/>
              </a:spcBef>
              <a:buClr>
                <a:srgbClr val="FF0000"/>
              </a:buClr>
              <a:buFont typeface="Wingdings" panose="05000000000000000000" pitchFamily="2" charset="2"/>
              <a:buChar char="v"/>
              <a:defRPr/>
            </a:pPr>
            <a:r>
              <a:rPr lang="en-US" altLang="zh-CN" sz="2000" dirty="0">
                <a:latin typeface="微软雅黑" panose="020B0503020204020204" pitchFamily="34" charset="-122"/>
                <a:ea typeface="微软雅黑" panose="020B0503020204020204" pitchFamily="34" charset="-122"/>
              </a:rPr>
              <a:t>Frequency filtering: more intuitive.</a:t>
            </a:r>
          </a:p>
        </p:txBody>
      </p:sp>
      <p:pic>
        <p:nvPicPr>
          <p:cNvPr id="3174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263" y="1343025"/>
            <a:ext cx="39624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48F63A3B-78C7-47BE-AE5E-E10140E04643}"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4"/>
          <p:cNvPicPr>
            <a:picLocks noChangeAspect="1" noChangeArrowheads="1"/>
          </p:cNvPicPr>
          <p:nvPr/>
        </p:nvPicPr>
        <p:blipFill>
          <a:blip r:embed="rId3">
            <a:extLst>
              <a:ext uri="{28A0092B-C50C-407E-A947-70E740481C1C}">
                <a14:useLocalDpi xmlns:a14="http://schemas.microsoft.com/office/drawing/2010/main" val="0"/>
              </a:ext>
            </a:extLst>
          </a:blip>
          <a:srcRect r="39714" b="50064"/>
          <a:stretch>
            <a:fillRect/>
          </a:stretch>
        </p:blipFill>
        <p:spPr bwMode="auto">
          <a:xfrm>
            <a:off x="1901826" y="1958975"/>
            <a:ext cx="3275013"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0" name="Picture 9"/>
          <p:cNvPicPr>
            <a:picLocks noChangeAspect="1" noChangeArrowheads="1"/>
          </p:cNvPicPr>
          <p:nvPr/>
        </p:nvPicPr>
        <p:blipFill>
          <a:blip r:embed="rId3">
            <a:extLst>
              <a:ext uri="{28A0092B-C50C-407E-A947-70E740481C1C}">
                <a14:useLocalDpi xmlns:a14="http://schemas.microsoft.com/office/drawing/2010/main" val="0"/>
              </a:ext>
            </a:extLst>
          </a:blip>
          <a:srcRect t="49774" r="39714"/>
          <a:stretch>
            <a:fillRect/>
          </a:stretch>
        </p:blipFill>
        <p:spPr bwMode="auto">
          <a:xfrm>
            <a:off x="7116763" y="1989139"/>
            <a:ext cx="3275012"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AutoShape 10"/>
          <p:cNvSpPr>
            <a:spLocks noChangeArrowheads="1"/>
          </p:cNvSpPr>
          <p:nvPr/>
        </p:nvSpPr>
        <p:spPr bwMode="auto">
          <a:xfrm>
            <a:off x="5208589" y="2624138"/>
            <a:ext cx="1900237" cy="1128712"/>
          </a:xfrm>
          <a:prstGeom prst="rightArrow">
            <a:avLst>
              <a:gd name="adj1" fmla="val 50000"/>
              <a:gd name="adj2" fmla="val 42073"/>
            </a:avLst>
          </a:prstGeom>
          <a:solidFill>
            <a:schemeClr val="accent1">
              <a:lumMod val="75000"/>
            </a:schemeClr>
          </a:solidFill>
          <a:ln w="12700">
            <a:solidFill>
              <a:schemeClr val="accent1">
                <a:lumMod val="75000"/>
              </a:schemeClr>
            </a:solidFill>
            <a:miter lim="800000"/>
            <a:headEnd/>
            <a:tailEnd/>
          </a:ln>
        </p:spPr>
        <p:txBody>
          <a:bodyPr wrap="none" anchor="ctr"/>
          <a:lstStyle/>
          <a:p>
            <a:pPr algn="ctr"/>
            <a:r>
              <a:rPr lang="en-IE" altLang="zh-CN" sz="3200" b="1">
                <a:solidFill>
                  <a:schemeClr val="bg1"/>
                </a:solidFill>
                <a:ea typeface="宋体" panose="02010600030101010101" pitchFamily="2" charset="-122"/>
              </a:rPr>
              <a:t>DFT</a:t>
            </a:r>
            <a:endParaRPr lang="en-US" altLang="zh-CN" sz="3200" b="1">
              <a:solidFill>
                <a:schemeClr val="bg1"/>
              </a:solidFill>
              <a:ea typeface="宋体" panose="02010600030101010101" pitchFamily="2" charset="-122"/>
            </a:endParaRPr>
          </a:p>
        </p:txBody>
      </p:sp>
      <p:sp>
        <p:nvSpPr>
          <p:cNvPr id="32772" name="Text Box 11"/>
          <p:cNvSpPr txBox="1">
            <a:spLocks noChangeArrowheads="1"/>
          </p:cNvSpPr>
          <p:nvPr/>
        </p:nvSpPr>
        <p:spPr bwMode="auto">
          <a:xfrm>
            <a:off x="1800225" y="4445362"/>
            <a:ext cx="3541914"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nSpc>
                <a:spcPct val="150000"/>
              </a:lnSpc>
            </a:pPr>
            <a:r>
              <a:rPr lang="en-IE" altLang="zh-CN" dirty="0">
                <a:latin typeface="微软雅黑" panose="020B0503020204020204" pitchFamily="34" charset="-122"/>
                <a:ea typeface="微软雅黑" panose="020B0503020204020204" pitchFamily="34" charset="-122"/>
              </a:rPr>
              <a:t>Scanning electron microscope image of an integrated circuit magnified ~2500 times</a:t>
            </a:r>
            <a:endParaRPr lang="en-US" altLang="zh-CN" dirty="0">
              <a:latin typeface="微软雅黑" panose="020B0503020204020204" pitchFamily="34" charset="-122"/>
              <a:ea typeface="微软雅黑" panose="020B0503020204020204" pitchFamily="34" charset="-122"/>
            </a:endParaRPr>
          </a:p>
        </p:txBody>
      </p:sp>
      <p:sp>
        <p:nvSpPr>
          <p:cNvPr id="32773" name="Text Box 12"/>
          <p:cNvSpPr txBox="1">
            <a:spLocks noChangeArrowheads="1"/>
          </p:cNvSpPr>
          <p:nvPr/>
        </p:nvSpPr>
        <p:spPr bwMode="auto">
          <a:xfrm>
            <a:off x="7032624" y="4456587"/>
            <a:ext cx="354191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nSpc>
                <a:spcPct val="150000"/>
              </a:lnSpc>
            </a:pPr>
            <a:r>
              <a:rPr lang="en-IE" altLang="zh-CN" dirty="0">
                <a:latin typeface="微软雅黑" panose="020B0503020204020204" pitchFamily="34" charset="-122"/>
                <a:ea typeface="微软雅黑" panose="020B0503020204020204" pitchFamily="34" charset="-122"/>
              </a:rPr>
              <a:t>Fourier spectrum of the image</a:t>
            </a:r>
            <a:endParaRPr lang="en-US" altLang="zh-CN" dirty="0">
              <a:latin typeface="微软雅黑" panose="020B0503020204020204" pitchFamily="34" charset="-122"/>
              <a:ea typeface="微软雅黑" panose="020B0503020204020204" pitchFamily="34" charset="-122"/>
            </a:endParaRPr>
          </a:p>
        </p:txBody>
      </p:sp>
      <p:sp>
        <p:nvSpPr>
          <p:cNvPr id="32774" name="Rectangle 14"/>
          <p:cNvSpPr>
            <a:spLocks noGrp="1" noChangeArrowheads="1"/>
          </p:cNvSpPr>
          <p:nvPr>
            <p:ph type="title"/>
          </p:nvPr>
        </p:nvSpPr>
        <p:spPr/>
        <p:txBody>
          <a:bodyPr/>
          <a:lstStyle/>
          <a:p>
            <a:pPr eaLnBrk="1" hangingPunct="1"/>
            <a:r>
              <a:rPr lang="en-IE" altLang="zh-CN">
                <a:ea typeface="宋体" panose="02010600030101010101" pitchFamily="2" charset="-122"/>
              </a:rPr>
              <a:t>DFT Properties</a:t>
            </a:r>
            <a:endParaRPr lang="zh-CN" altLang="en-US">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8"/>
          <p:cNvSpPr>
            <a:spLocks noGrp="1" noChangeArrowheads="1"/>
          </p:cNvSpPr>
          <p:nvPr>
            <p:ph type="title"/>
          </p:nvPr>
        </p:nvSpPr>
        <p:spPr/>
        <p:txBody>
          <a:bodyPr/>
          <a:lstStyle/>
          <a:p>
            <a:pPr eaLnBrk="1" hangingPunct="1"/>
            <a:r>
              <a:rPr lang="en-IE" altLang="zh-CN">
                <a:ea typeface="宋体" panose="02010600030101010101" pitchFamily="2" charset="-122"/>
              </a:rPr>
              <a:t>DFT Properties</a:t>
            </a:r>
            <a:endParaRPr lang="zh-CN" altLang="en-US">
              <a:ea typeface="宋体" panose="02010600030101010101" pitchFamily="2" charset="-122"/>
            </a:endParaRPr>
          </a:p>
        </p:txBody>
      </p:sp>
      <p:sp>
        <p:nvSpPr>
          <p:cNvPr id="34817" name="Rectangle 2"/>
          <p:cNvSpPr>
            <a:spLocks noGrp="1" noChangeArrowheads="1"/>
          </p:cNvSpPr>
          <p:nvPr>
            <p:ph idx="1"/>
          </p:nvPr>
        </p:nvSpPr>
        <p:spPr/>
        <p:txBody>
          <a:bodyPr>
            <a:normAutofit fontScale="92500" lnSpcReduction="10000"/>
          </a:bodyPr>
          <a:lstStyle/>
          <a:p>
            <a:pPr marL="261938" indent="-261938" algn="just" eaLnBrk="1" hangingPunct="1">
              <a:lnSpc>
                <a:spcPct val="150000"/>
              </a:lnSpc>
              <a:buFontTx/>
              <a:buChar char="•"/>
            </a:pPr>
            <a:r>
              <a:rPr lang="en-IE" altLang="zh-CN" dirty="0">
                <a:ea typeface="宋体" panose="02010600030101010101" pitchFamily="2" charset="-122"/>
              </a:rPr>
              <a:t>Features from an image can even sometimes be seen in the Fourier spectrum of the image.</a:t>
            </a:r>
          </a:p>
          <a:p>
            <a:pPr marL="261938" indent="-261938" algn="just" eaLnBrk="1" hangingPunct="1">
              <a:lnSpc>
                <a:spcPct val="150000"/>
              </a:lnSpc>
              <a:buFontTx/>
              <a:buChar char="•"/>
            </a:pPr>
            <a:r>
              <a:rPr lang="en-IE" altLang="zh-CN" dirty="0">
                <a:ea typeface="宋体" panose="02010600030101010101" pitchFamily="2" charset="-122"/>
              </a:rPr>
              <a:t>The frequency component </a:t>
            </a:r>
            <a:r>
              <a:rPr lang="en-IE" altLang="zh-CN" dirty="0">
                <a:latin typeface="Times New Roman" panose="02020603050405020304" pitchFamily="18" charset="0"/>
                <a:ea typeface="宋体" panose="02010600030101010101" pitchFamily="2" charset="-122"/>
                <a:cs typeface="Times New Roman" panose="02020603050405020304" pitchFamily="18" charset="0"/>
              </a:rPr>
              <a:t>(</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u=v=</a:t>
            </a:r>
            <a:r>
              <a:rPr lang="en-IE" altLang="zh-CN" dirty="0">
                <a:latin typeface="Times New Roman" panose="02020603050405020304" pitchFamily="18" charset="0"/>
                <a:ea typeface="宋体" panose="02010600030101010101" pitchFamily="2" charset="-122"/>
                <a:cs typeface="Times New Roman" panose="02020603050405020304" pitchFamily="18" charset="0"/>
              </a:rPr>
              <a:t>0)</a:t>
            </a:r>
            <a:r>
              <a:rPr lang="en-IE" altLang="zh-CN" dirty="0">
                <a:ea typeface="宋体" panose="02010600030101010101" pitchFamily="2" charset="-122"/>
              </a:rPr>
              <a:t> corresponds to the average grey level of an image.</a:t>
            </a:r>
          </a:p>
          <a:p>
            <a:pPr marL="261938" indent="-261938" algn="just" eaLnBrk="1" hangingPunct="1">
              <a:lnSpc>
                <a:spcPct val="150000"/>
              </a:lnSpc>
              <a:buFontTx/>
              <a:buChar char="•"/>
            </a:pPr>
            <a:r>
              <a:rPr lang="en-US" altLang="zh-CN" dirty="0">
                <a:ea typeface="宋体" panose="02010600030101010101" pitchFamily="2" charset="-122"/>
              </a:rPr>
              <a:t>The low frequency correspond to the slowly varying components of an image.</a:t>
            </a:r>
          </a:p>
          <a:p>
            <a:pPr lvl="1" algn="just" eaLnBrk="1" hangingPunct="1">
              <a:lnSpc>
                <a:spcPct val="150000"/>
              </a:lnSpc>
            </a:pPr>
            <a:r>
              <a:rPr lang="en-US" altLang="zh-CN" sz="2000" dirty="0">
                <a:ea typeface="宋体" panose="02010600030101010101" pitchFamily="2" charset="-122"/>
              </a:rPr>
              <a:t>An image of one room: smooth gray-level variations on the walls and floor.</a:t>
            </a:r>
          </a:p>
          <a:p>
            <a:pPr marL="261938" indent="-261938" algn="just" eaLnBrk="1" hangingPunct="1">
              <a:lnSpc>
                <a:spcPct val="150000"/>
              </a:lnSpc>
              <a:buFontTx/>
              <a:buChar char="•"/>
            </a:pPr>
            <a:r>
              <a:rPr lang="en-US" altLang="zh-CN" dirty="0">
                <a:ea typeface="宋体" panose="02010600030101010101" pitchFamily="2" charset="-122"/>
              </a:rPr>
              <a:t>The higher frequencies begin to correspond to faster and faster gray level changes in the image.</a:t>
            </a:r>
          </a:p>
          <a:p>
            <a:pPr lvl="1" algn="just" eaLnBrk="1" hangingPunct="1">
              <a:lnSpc>
                <a:spcPct val="150000"/>
              </a:lnSpc>
            </a:pPr>
            <a:r>
              <a:rPr lang="en-US" altLang="zh-CN" sz="2000" dirty="0">
                <a:ea typeface="宋体" panose="02010600030101010101" pitchFamily="2" charset="-122"/>
              </a:rPr>
              <a:t>Edges, noise.</a:t>
            </a:r>
          </a:p>
        </p:txBody>
      </p:sp>
      <p:sp>
        <p:nvSpPr>
          <p:cNvPr id="2" name="灯片编号占位符 1"/>
          <p:cNvSpPr>
            <a:spLocks noGrp="1"/>
          </p:cNvSpPr>
          <p:nvPr>
            <p:ph type="sldNum" sz="quarter" idx="12"/>
          </p:nvPr>
        </p:nvSpPr>
        <p:spPr/>
        <p:txBody>
          <a:bodyPr/>
          <a:lstStyle/>
          <a:p>
            <a:fld id="{48F63A3B-78C7-47BE-AE5E-E10140E04643}"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normAutofit/>
          </a:bodyPr>
          <a:lstStyle/>
          <a:p>
            <a:pPr eaLnBrk="1" hangingPunct="1"/>
            <a:r>
              <a:rPr lang="en-IE" altLang="zh-CN" dirty="0">
                <a:ea typeface="宋体" panose="02010600030101010101" pitchFamily="2" charset="-122"/>
              </a:rPr>
              <a:t>Steps of </a:t>
            </a:r>
            <a:r>
              <a:rPr lang="en-US" altLang="zh-CN" dirty="0">
                <a:ea typeface="宋体" panose="02010600030101010101" pitchFamily="2" charset="-122"/>
              </a:rPr>
              <a:t>Filtering in the Frequency Domain</a:t>
            </a:r>
          </a:p>
        </p:txBody>
      </p:sp>
      <p:sp>
        <p:nvSpPr>
          <p:cNvPr id="36866" name="Rectangle 3"/>
          <p:cNvSpPr>
            <a:spLocks noGrp="1" noChangeArrowheads="1"/>
          </p:cNvSpPr>
          <p:nvPr>
            <p:ph idx="1"/>
          </p:nvPr>
        </p:nvSpPr>
        <p:spPr/>
        <p:txBody>
          <a:bodyPr>
            <a:normAutofit/>
          </a:bodyPr>
          <a:lstStyle/>
          <a:p>
            <a:pPr marL="609600" indent="-609600" eaLnBrk="1" hangingPunct="1">
              <a:lnSpc>
                <a:spcPct val="150000"/>
              </a:lnSpc>
            </a:pPr>
            <a:r>
              <a:rPr lang="en-IE" altLang="zh-CN" dirty="0"/>
              <a:t>Steps:</a:t>
            </a:r>
          </a:p>
          <a:p>
            <a:pPr marL="1074738" lvl="1" indent="-533400" eaLnBrk="1" hangingPunct="1">
              <a:lnSpc>
                <a:spcPct val="150000"/>
              </a:lnSpc>
              <a:buFontTx/>
              <a:buAutoNum type="arabicPeriod"/>
            </a:pPr>
            <a:r>
              <a:rPr lang="en-IE" altLang="zh-CN" dirty="0"/>
              <a:t>Multiply the input image by </a:t>
            </a:r>
            <a:r>
              <a:rPr lang="en-IE" altLang="zh-CN" dirty="0">
                <a:latin typeface="Times New Roman" panose="02020603050405020304" pitchFamily="18" charset="0"/>
                <a:cs typeface="Times New Roman" panose="02020603050405020304" pitchFamily="18" charset="0"/>
              </a:rPr>
              <a:t>(-1)</a:t>
            </a:r>
            <a:r>
              <a:rPr lang="en-IE" altLang="zh-CN" i="1" baseline="30000" dirty="0" err="1">
                <a:latin typeface="Times New Roman" panose="02020603050405020304" pitchFamily="18" charset="0"/>
                <a:cs typeface="Times New Roman" panose="02020603050405020304" pitchFamily="18" charset="0"/>
              </a:rPr>
              <a:t>x+y</a:t>
            </a:r>
            <a:r>
              <a:rPr lang="en-IE" altLang="zh-CN" dirty="0"/>
              <a:t> to </a:t>
            </a:r>
            <a:r>
              <a:rPr lang="en-IE" altLang="zh-CN" dirty="0" err="1"/>
              <a:t>center</a:t>
            </a:r>
            <a:r>
              <a:rPr lang="en-IE" altLang="zh-CN" dirty="0"/>
              <a:t> the transform.</a:t>
            </a:r>
          </a:p>
          <a:p>
            <a:pPr marL="1074738" lvl="1" indent="-533400" eaLnBrk="1" hangingPunct="1">
              <a:lnSpc>
                <a:spcPct val="150000"/>
              </a:lnSpc>
              <a:buFontTx/>
              <a:buAutoNum type="arabicPeriod"/>
            </a:pPr>
            <a:r>
              <a:rPr lang="en-IE" altLang="zh-CN" dirty="0"/>
              <a:t>Compute </a:t>
            </a:r>
            <a:r>
              <a:rPr lang="en-IE" altLang="zh-CN" i="1" dirty="0">
                <a:latin typeface="Times New Roman" panose="02020603050405020304" pitchFamily="18" charset="0"/>
                <a:cs typeface="Times New Roman" panose="02020603050405020304" pitchFamily="18" charset="0"/>
              </a:rPr>
              <a:t>F</a:t>
            </a:r>
            <a:r>
              <a:rPr lang="en-IE" altLang="zh-CN" dirty="0">
                <a:latin typeface="Times New Roman" panose="02020603050405020304" pitchFamily="18" charset="0"/>
                <a:cs typeface="Times New Roman" panose="02020603050405020304" pitchFamily="18" charset="0"/>
              </a:rPr>
              <a:t>(</a:t>
            </a:r>
            <a:r>
              <a:rPr lang="en-IE" altLang="zh-CN" i="1" dirty="0">
                <a:latin typeface="Times New Roman" panose="02020603050405020304" pitchFamily="18" charset="0"/>
                <a:cs typeface="Times New Roman" panose="02020603050405020304" pitchFamily="18" charset="0"/>
              </a:rPr>
              <a:t>u</a:t>
            </a:r>
            <a:r>
              <a:rPr lang="en-IE" altLang="zh-CN" dirty="0">
                <a:latin typeface="Times New Roman" panose="02020603050405020304" pitchFamily="18" charset="0"/>
                <a:cs typeface="Times New Roman" panose="02020603050405020304" pitchFamily="18" charset="0"/>
              </a:rPr>
              <a:t>, </a:t>
            </a:r>
            <a:r>
              <a:rPr lang="en-IE" altLang="zh-CN" i="1" dirty="0">
                <a:latin typeface="Times New Roman" panose="02020603050405020304" pitchFamily="18" charset="0"/>
                <a:cs typeface="Times New Roman" panose="02020603050405020304" pitchFamily="18" charset="0"/>
              </a:rPr>
              <a:t>v</a:t>
            </a:r>
            <a:r>
              <a:rPr lang="en-IE" altLang="zh-CN" dirty="0">
                <a:latin typeface="Times New Roman" panose="02020603050405020304" pitchFamily="18" charset="0"/>
                <a:cs typeface="Times New Roman" panose="02020603050405020304" pitchFamily="18" charset="0"/>
              </a:rPr>
              <a:t>)</a:t>
            </a:r>
            <a:r>
              <a:rPr lang="en-IE" altLang="zh-CN" i="1" dirty="0">
                <a:latin typeface="Times New Roman" panose="02020603050405020304" pitchFamily="18" charset="0"/>
                <a:cs typeface="Times New Roman" panose="02020603050405020304" pitchFamily="18" charset="0"/>
              </a:rPr>
              <a:t> </a:t>
            </a:r>
            <a:r>
              <a:rPr lang="en-IE" altLang="zh-CN" dirty="0"/>
              <a:t>the DFT of the image in (1).</a:t>
            </a:r>
          </a:p>
          <a:p>
            <a:pPr marL="1074738" lvl="1" indent="-533400" eaLnBrk="1" hangingPunct="1">
              <a:lnSpc>
                <a:spcPct val="150000"/>
              </a:lnSpc>
              <a:buFontTx/>
              <a:buAutoNum type="arabicPeriod"/>
            </a:pPr>
            <a:r>
              <a:rPr lang="en-IE" altLang="zh-CN" dirty="0"/>
              <a:t>Multiply </a:t>
            </a:r>
            <a:r>
              <a:rPr lang="en-IE" altLang="zh-CN" i="1" dirty="0">
                <a:latin typeface="Times New Roman" panose="02020603050405020304" pitchFamily="18" charset="0"/>
                <a:cs typeface="Times New Roman" panose="02020603050405020304" pitchFamily="18" charset="0"/>
              </a:rPr>
              <a:t>F</a:t>
            </a:r>
            <a:r>
              <a:rPr lang="en-IE" altLang="zh-CN" dirty="0">
                <a:latin typeface="Times New Roman" panose="02020603050405020304" pitchFamily="18" charset="0"/>
                <a:cs typeface="Times New Roman" panose="02020603050405020304" pitchFamily="18" charset="0"/>
              </a:rPr>
              <a:t>(</a:t>
            </a:r>
            <a:r>
              <a:rPr lang="en-IE" altLang="zh-CN" i="1" dirty="0">
                <a:latin typeface="Times New Roman" panose="02020603050405020304" pitchFamily="18" charset="0"/>
                <a:cs typeface="Times New Roman" panose="02020603050405020304" pitchFamily="18" charset="0"/>
              </a:rPr>
              <a:t>u</a:t>
            </a:r>
            <a:r>
              <a:rPr lang="en-IE" altLang="zh-CN" dirty="0">
                <a:latin typeface="Times New Roman" panose="02020603050405020304" pitchFamily="18" charset="0"/>
                <a:cs typeface="Times New Roman" panose="02020603050405020304" pitchFamily="18" charset="0"/>
              </a:rPr>
              <a:t>, </a:t>
            </a:r>
            <a:r>
              <a:rPr lang="en-IE" altLang="zh-CN" i="1" dirty="0">
                <a:latin typeface="Times New Roman" panose="02020603050405020304" pitchFamily="18" charset="0"/>
                <a:cs typeface="Times New Roman" panose="02020603050405020304" pitchFamily="18" charset="0"/>
              </a:rPr>
              <a:t>v</a:t>
            </a:r>
            <a:r>
              <a:rPr lang="en-IE" altLang="zh-CN" dirty="0">
                <a:latin typeface="Times New Roman" panose="02020603050405020304" pitchFamily="18" charset="0"/>
                <a:cs typeface="Times New Roman" panose="02020603050405020304" pitchFamily="18" charset="0"/>
              </a:rPr>
              <a:t>)</a:t>
            </a:r>
            <a:r>
              <a:rPr lang="en-IE" altLang="zh-CN" dirty="0"/>
              <a:t> by a filter function </a:t>
            </a:r>
            <a:r>
              <a:rPr lang="en-IE" altLang="zh-CN" b="1" i="1" dirty="0">
                <a:solidFill>
                  <a:srgbClr val="FF0000"/>
                </a:solidFill>
                <a:latin typeface="Times New Roman" panose="02020603050405020304" pitchFamily="18" charset="0"/>
                <a:cs typeface="Times New Roman" panose="02020603050405020304" pitchFamily="18" charset="0"/>
              </a:rPr>
              <a:t>H</a:t>
            </a:r>
            <a:r>
              <a:rPr lang="en-IE" altLang="zh-CN" b="1" dirty="0">
                <a:solidFill>
                  <a:srgbClr val="FF0000"/>
                </a:solidFill>
                <a:latin typeface="Times New Roman" panose="02020603050405020304" pitchFamily="18" charset="0"/>
                <a:cs typeface="Times New Roman" panose="02020603050405020304" pitchFamily="18" charset="0"/>
              </a:rPr>
              <a:t>(</a:t>
            </a:r>
            <a:r>
              <a:rPr lang="en-IE" altLang="zh-CN" b="1" i="1" dirty="0">
                <a:solidFill>
                  <a:srgbClr val="FF0000"/>
                </a:solidFill>
                <a:latin typeface="Times New Roman" panose="02020603050405020304" pitchFamily="18" charset="0"/>
                <a:cs typeface="Times New Roman" panose="02020603050405020304" pitchFamily="18" charset="0"/>
              </a:rPr>
              <a:t>u</a:t>
            </a:r>
            <a:r>
              <a:rPr lang="en-IE" altLang="zh-CN" b="1" dirty="0">
                <a:solidFill>
                  <a:srgbClr val="FF0000"/>
                </a:solidFill>
                <a:latin typeface="Times New Roman" panose="02020603050405020304" pitchFamily="18" charset="0"/>
                <a:cs typeface="Times New Roman" panose="02020603050405020304" pitchFamily="18" charset="0"/>
              </a:rPr>
              <a:t>, </a:t>
            </a:r>
            <a:r>
              <a:rPr lang="en-IE" altLang="zh-CN" b="1" i="1" dirty="0">
                <a:solidFill>
                  <a:srgbClr val="FF0000"/>
                </a:solidFill>
                <a:latin typeface="Times New Roman" panose="02020603050405020304" pitchFamily="18" charset="0"/>
                <a:cs typeface="Times New Roman" panose="02020603050405020304" pitchFamily="18" charset="0"/>
              </a:rPr>
              <a:t>v</a:t>
            </a:r>
            <a:r>
              <a:rPr lang="en-IE" altLang="zh-CN" b="1" dirty="0">
                <a:solidFill>
                  <a:srgbClr val="FF0000"/>
                </a:solidFill>
                <a:latin typeface="Times New Roman" panose="02020603050405020304" pitchFamily="18" charset="0"/>
                <a:cs typeface="Times New Roman" panose="02020603050405020304" pitchFamily="18" charset="0"/>
              </a:rPr>
              <a:t>)</a:t>
            </a:r>
            <a:r>
              <a:rPr lang="en-IE" altLang="zh-CN" i="1" dirty="0"/>
              <a:t>.</a:t>
            </a:r>
          </a:p>
          <a:p>
            <a:pPr marL="1074738" lvl="1" indent="-533400" eaLnBrk="1" hangingPunct="1">
              <a:lnSpc>
                <a:spcPct val="150000"/>
              </a:lnSpc>
              <a:buFontTx/>
              <a:buAutoNum type="arabicPeriod"/>
            </a:pPr>
            <a:r>
              <a:rPr lang="en-IE" altLang="zh-CN" dirty="0"/>
              <a:t>Compute the inverse DFT of the result.</a:t>
            </a:r>
          </a:p>
          <a:p>
            <a:pPr marL="1074738" lvl="1" indent="-533400" eaLnBrk="1" hangingPunct="1">
              <a:lnSpc>
                <a:spcPct val="150000"/>
              </a:lnSpc>
              <a:buFontTx/>
              <a:buAutoNum type="arabicPeriod"/>
            </a:pPr>
            <a:r>
              <a:rPr lang="en-US" altLang="zh-CN" dirty="0"/>
              <a:t>Obtain the real part of the result in (4).</a:t>
            </a:r>
          </a:p>
          <a:p>
            <a:pPr marL="1074738" lvl="1" indent="-533400" eaLnBrk="1" hangingPunct="1">
              <a:lnSpc>
                <a:spcPct val="150000"/>
              </a:lnSpc>
              <a:buFontTx/>
              <a:buAutoNum type="arabicPeriod"/>
            </a:pPr>
            <a:r>
              <a:rPr lang="en-US" altLang="zh-CN" dirty="0"/>
              <a:t>Multiply the result in (5) with </a:t>
            </a:r>
            <a:r>
              <a:rPr lang="en-IE" altLang="zh-CN" dirty="0">
                <a:latin typeface="Times New Roman" panose="02020603050405020304" pitchFamily="18" charset="0"/>
                <a:cs typeface="Times New Roman" panose="02020603050405020304" pitchFamily="18" charset="0"/>
              </a:rPr>
              <a:t>(-1)</a:t>
            </a:r>
            <a:r>
              <a:rPr lang="en-IE" altLang="zh-CN" i="1" baseline="30000" dirty="0" err="1">
                <a:latin typeface="Times New Roman" panose="02020603050405020304" pitchFamily="18" charset="0"/>
                <a:cs typeface="Times New Roman" panose="02020603050405020304" pitchFamily="18" charset="0"/>
              </a:rPr>
              <a:t>x+y</a:t>
            </a:r>
            <a:r>
              <a:rPr lang="en-IE" altLang="zh-CN" i="1" dirty="0">
                <a:latin typeface="Times New Roman" panose="02020603050405020304" pitchFamily="18" charset="0"/>
                <a:cs typeface="Times New Roman" panose="02020603050405020304" pitchFamily="18" charset="0"/>
              </a:rPr>
              <a:t> </a:t>
            </a:r>
            <a:r>
              <a:rPr lang="en-IE" altLang="zh-CN" dirty="0"/>
              <a:t>.</a:t>
            </a:r>
            <a:endParaRPr lang="en-US" altLang="zh-CN" dirty="0"/>
          </a:p>
        </p:txBody>
      </p:sp>
      <p:sp>
        <p:nvSpPr>
          <p:cNvPr id="2" name="灯片编号占位符 1"/>
          <p:cNvSpPr>
            <a:spLocks noGrp="1"/>
          </p:cNvSpPr>
          <p:nvPr>
            <p:ph type="sldNum" sz="quarter" idx="12"/>
          </p:nvPr>
        </p:nvSpPr>
        <p:spPr/>
        <p:txBody>
          <a:bodyPr/>
          <a:lstStyle/>
          <a:p>
            <a:fld id="{48F63A3B-78C7-47BE-AE5E-E10140E04643}"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3"/>
          <p:cNvSpPr>
            <a:spLocks noGrp="1" noChangeArrowheads="1"/>
          </p:cNvSpPr>
          <p:nvPr>
            <p:ph type="body" sz="half" idx="4294967295"/>
          </p:nvPr>
        </p:nvSpPr>
        <p:spPr>
          <a:xfrm>
            <a:off x="487903" y="1156317"/>
            <a:ext cx="11195016" cy="3973402"/>
          </a:xfrm>
        </p:spPr>
        <p:txBody>
          <a:bodyPr>
            <a:normAutofit fontScale="85000" lnSpcReduction="10000"/>
          </a:bodyPr>
          <a:lstStyle/>
          <a:p>
            <a:pPr marL="609600" indent="-609600" eaLnBrk="1" hangingPunct="1">
              <a:lnSpc>
                <a:spcPct val="150000"/>
              </a:lnSpc>
            </a:pPr>
            <a:r>
              <a:rPr lang="en-US" altLang="zh-CN" sz="2100" dirty="0">
                <a:ea typeface="宋体" panose="02010600030101010101" pitchFamily="2" charset="-122"/>
              </a:rPr>
              <a:t>Filter </a:t>
            </a:r>
            <a:r>
              <a:rPr lang="en-US" altLang="zh-CN" sz="2100" i="1" dirty="0">
                <a:latin typeface="Times New Roman" panose="02020603050405020304" pitchFamily="18" charset="0"/>
                <a:ea typeface="宋体" panose="02010600030101010101" pitchFamily="2" charset="-122"/>
                <a:cs typeface="Times New Roman" panose="02020603050405020304" pitchFamily="18" charset="0"/>
              </a:rPr>
              <a:t>H (u, v)</a:t>
            </a:r>
          </a:p>
          <a:p>
            <a:pPr marL="1074738" lvl="1" indent="-533400" eaLnBrk="1" hangingPunct="1">
              <a:lnSpc>
                <a:spcPct val="150000"/>
              </a:lnSpc>
            </a:pPr>
            <a:r>
              <a:rPr lang="en-US" altLang="zh-CN" sz="2000" dirty="0">
                <a:ea typeface="宋体" panose="02010600030101010101" pitchFamily="2" charset="-122"/>
              </a:rPr>
              <a:t>Suppresses certain frequencies </a:t>
            </a:r>
          </a:p>
          <a:p>
            <a:pPr marL="1074738" lvl="1" indent="-533400" eaLnBrk="1" hangingPunct="1">
              <a:lnSpc>
                <a:spcPct val="150000"/>
              </a:lnSpc>
            </a:pPr>
            <a:r>
              <a:rPr lang="en-US" altLang="zh-CN" sz="2000" dirty="0">
                <a:ea typeface="宋体" panose="02010600030101010101" pitchFamily="2" charset="-122"/>
              </a:rPr>
              <a:t>Leaving others unchanged</a:t>
            </a:r>
          </a:p>
          <a:p>
            <a:pPr marL="1074738" lvl="1" indent="-533400" eaLnBrk="1" hangingPunct="1">
              <a:lnSpc>
                <a:spcPct val="150000"/>
              </a:lnSpc>
            </a:pP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G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 v</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 u</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 v</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 F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 v</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pPr marL="1074738" lvl="1" indent="-533400" eaLnBrk="1" hangingPunct="1">
              <a:lnSpc>
                <a:spcPct val="150000"/>
              </a:lnSpc>
            </a:pPr>
            <a:r>
              <a:rPr lang="en-US" altLang="zh-CN" sz="2000" dirty="0">
                <a:ea typeface="宋体" panose="02010600030101010101" pitchFamily="2" charset="-122"/>
              </a:rPr>
              <a:t>The first element of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2000" dirty="0">
                <a:ea typeface="宋体" panose="02010600030101010101" pitchFamily="2" charset="-122"/>
              </a:rPr>
              <a:t> multiplies the first element of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F,…</a:t>
            </a:r>
          </a:p>
          <a:p>
            <a:pPr marL="609600" indent="-609600" eaLnBrk="1" hangingPunct="1">
              <a:lnSpc>
                <a:spcPct val="150000"/>
              </a:lnSpc>
            </a:pPr>
            <a:r>
              <a:rPr lang="en-US" altLang="zh-CN" sz="2100" dirty="0">
                <a:ea typeface="宋体" panose="02010600030101010101" pitchFamily="2" charset="-122"/>
              </a:rPr>
              <a:t>Zero-phase-shift filter</a:t>
            </a:r>
          </a:p>
          <a:p>
            <a:pPr marL="1074738" lvl="1" indent="-533400" eaLnBrk="1" hangingPunct="1">
              <a:lnSpc>
                <a:spcPct val="150000"/>
              </a:lnSpc>
            </a:pPr>
            <a:r>
              <a:rPr lang="en-US" altLang="zh-CN" sz="2000" dirty="0">
                <a:ea typeface="宋体" panose="02010600030101010101" pitchFamily="2" charset="-122"/>
              </a:rPr>
              <a:t>The value of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2000" dirty="0">
                <a:ea typeface="宋体" panose="02010600030101010101" pitchFamily="2" charset="-122"/>
              </a:rPr>
              <a:t> are always real</a:t>
            </a:r>
          </a:p>
          <a:p>
            <a:pPr marL="1074738" lvl="1" indent="-533400" eaLnBrk="1" hangingPunct="1">
              <a:lnSpc>
                <a:spcPct val="150000"/>
              </a:lnSpc>
            </a:pPr>
            <a:r>
              <a:rPr lang="en-US" altLang="zh-CN" sz="2000" dirty="0">
                <a:ea typeface="宋体" panose="02010600030101010101" pitchFamily="2" charset="-122"/>
              </a:rPr>
              <a:t>Each component of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2000" dirty="0">
                <a:ea typeface="宋体" panose="02010600030101010101" pitchFamily="2" charset="-122"/>
              </a:rPr>
              <a:t> multiplies both the real and the imaginary parts of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F</a:t>
            </a:r>
          </a:p>
          <a:p>
            <a:pPr marL="1074738" lvl="1" indent="-533400" eaLnBrk="1" hangingPunct="1">
              <a:lnSpc>
                <a:spcPct val="150000"/>
              </a:lnSpc>
            </a:pPr>
            <a:r>
              <a:rPr lang="en-US" altLang="zh-CN" sz="2000" dirty="0">
                <a:ea typeface="宋体" panose="02010600030101010101" pitchFamily="2" charset="-122"/>
              </a:rPr>
              <a:t>Do not change the phase of the transform</a:t>
            </a:r>
          </a:p>
        </p:txBody>
      </p:sp>
      <p:sp>
        <p:nvSpPr>
          <p:cNvPr id="38915" name="Rectangle 10"/>
          <p:cNvSpPr>
            <a:spLocks noGrp="1" noChangeArrowheads="1"/>
          </p:cNvSpPr>
          <p:nvPr>
            <p:ph type="title"/>
          </p:nvPr>
        </p:nvSpPr>
        <p:spPr/>
        <p:txBody>
          <a:bodyPr>
            <a:normAutofit/>
          </a:bodyPr>
          <a:lstStyle/>
          <a:p>
            <a:pPr eaLnBrk="1" hangingPunct="1"/>
            <a:r>
              <a:rPr lang="en-IE" altLang="zh-CN" dirty="0">
                <a:ea typeface="宋体" panose="02010600030101010101" pitchFamily="2" charset="-122"/>
              </a:rPr>
              <a:t>Steps of </a:t>
            </a:r>
            <a:r>
              <a:rPr lang="en-US" altLang="zh-CN" dirty="0">
                <a:ea typeface="宋体" panose="02010600030101010101" pitchFamily="2" charset="-122"/>
              </a:rPr>
              <a:t>Filtering in the Frequency Domain</a:t>
            </a:r>
          </a:p>
        </p:txBody>
      </p:sp>
      <p:pic>
        <p:nvPicPr>
          <p:cNvPr id="38914"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169250" y="5217057"/>
            <a:ext cx="4033360" cy="1236781"/>
          </a:xfrm>
        </p:spPr>
      </p:pic>
      <p:sp>
        <p:nvSpPr>
          <p:cNvPr id="2" name="灯片编号占位符 1"/>
          <p:cNvSpPr>
            <a:spLocks noGrp="1"/>
          </p:cNvSpPr>
          <p:nvPr>
            <p:ph type="sldNum" sz="quarter" idx="12"/>
          </p:nvPr>
        </p:nvSpPr>
        <p:spPr/>
        <p:txBody>
          <a:bodyPr/>
          <a:lstStyle/>
          <a:p>
            <a:fld id="{48F63A3B-78C7-47BE-AE5E-E10140E04643}"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8"/>
          <p:cNvSpPr>
            <a:spLocks noGrp="1" noChangeArrowheads="1"/>
          </p:cNvSpPr>
          <p:nvPr>
            <p:ph type="title"/>
          </p:nvPr>
        </p:nvSpPr>
        <p:spPr/>
        <p:txBody>
          <a:bodyPr>
            <a:normAutofit/>
          </a:bodyPr>
          <a:lstStyle/>
          <a:p>
            <a:pPr eaLnBrk="1" hangingPunct="1"/>
            <a:r>
              <a:rPr lang="en-IE" altLang="zh-CN" dirty="0">
                <a:ea typeface="宋体" panose="02010600030101010101" pitchFamily="2" charset="-122"/>
              </a:rPr>
              <a:t>Steps of </a:t>
            </a:r>
            <a:r>
              <a:rPr lang="en-US" altLang="zh-CN" dirty="0">
                <a:ea typeface="宋体" panose="02010600030101010101" pitchFamily="2" charset="-122"/>
              </a:rPr>
              <a:t>Filtering in the Frequency Domain</a:t>
            </a:r>
          </a:p>
        </p:txBody>
      </p:sp>
      <p:sp>
        <p:nvSpPr>
          <p:cNvPr id="29698" name="Rectangle 3"/>
          <p:cNvSpPr>
            <a:spLocks noGrp="1" noChangeArrowheads="1"/>
          </p:cNvSpPr>
          <p:nvPr>
            <p:ph idx="1"/>
          </p:nvPr>
        </p:nvSpPr>
        <p:spPr>
          <a:xfrm>
            <a:off x="550006" y="1236344"/>
            <a:ext cx="11235593" cy="5015299"/>
          </a:xfrm>
        </p:spPr>
        <p:txBody>
          <a:bodyPr>
            <a:normAutofit fontScale="85000" lnSpcReduction="10000"/>
          </a:bodyPr>
          <a:lstStyle/>
          <a:p>
            <a:pPr marL="0" indent="0" algn="just" eaLnBrk="1" hangingPunct="1">
              <a:lnSpc>
                <a:spcPct val="160000"/>
              </a:lnSpc>
              <a:defRPr/>
            </a:pPr>
            <a:r>
              <a:rPr lang="en-US" altLang="zh-CN" sz="2400" dirty="0">
                <a:ea typeface="宋体" panose="02010600030101010101" pitchFamily="2" charset="-122"/>
              </a:rPr>
              <a:t>The filtered image is obtained simply by taking the inverse Fourier transform of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G</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ea typeface="宋体" panose="02010600030101010101" pitchFamily="2" charset="-122"/>
              </a:rPr>
              <a:t>:</a:t>
            </a:r>
          </a:p>
          <a:p>
            <a:pPr marL="363855" indent="-363855" eaLnBrk="1" hangingPunct="1">
              <a:lnSpc>
                <a:spcPct val="160000"/>
              </a:lnSpc>
              <a:defRPr/>
            </a:pPr>
            <a:endParaRPr lang="en-US" altLang="zh-CN" sz="2400" dirty="0">
              <a:ea typeface="宋体" panose="02010600030101010101" pitchFamily="2" charset="-122"/>
            </a:endParaRPr>
          </a:p>
          <a:p>
            <a:pPr marL="363855" indent="-363855" algn="just" eaLnBrk="1" hangingPunct="1">
              <a:lnSpc>
                <a:spcPct val="160000"/>
              </a:lnSpc>
              <a:defRPr/>
            </a:pPr>
            <a:r>
              <a:rPr lang="en-US" altLang="zh-CN" sz="2400" dirty="0">
                <a:ea typeface="宋体" panose="02010600030101010101" pitchFamily="2" charset="-122"/>
              </a:rPr>
              <a:t>The final image is obtained by:</a:t>
            </a:r>
          </a:p>
          <a:p>
            <a:pPr marL="363855" indent="-363855" algn="just" eaLnBrk="1" hangingPunct="1">
              <a:lnSpc>
                <a:spcPct val="160000"/>
              </a:lnSpc>
              <a:defRPr/>
            </a:pPr>
            <a:r>
              <a:rPr lang="en-US" altLang="zh-CN" sz="2400" dirty="0">
                <a:ea typeface="宋体" panose="02010600030101010101" pitchFamily="2" charset="-122"/>
              </a:rPr>
              <a:t>1.Taking the real part of this result.</a:t>
            </a:r>
          </a:p>
          <a:p>
            <a:pPr marL="269875" indent="-269875" algn="just" eaLnBrk="1" hangingPunct="1">
              <a:lnSpc>
                <a:spcPct val="160000"/>
              </a:lnSpc>
              <a:defRPr/>
            </a:pPr>
            <a:r>
              <a:rPr lang="en-US" altLang="zh-CN" sz="2400" dirty="0">
                <a:ea typeface="宋体" panose="02010600030101010101" pitchFamily="2" charset="-122"/>
              </a:rPr>
              <a:t>2.Multiplying by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i="1" baseline="30000" dirty="0" err="1">
                <a:latin typeface="Times New Roman" panose="02020603050405020304" pitchFamily="18" charset="0"/>
                <a:ea typeface="宋体" panose="02010600030101010101" pitchFamily="2" charset="-122"/>
                <a:cs typeface="Times New Roman" panose="02020603050405020304" pitchFamily="18" charset="0"/>
              </a:rPr>
              <a:t>x+y</a:t>
            </a:r>
            <a:r>
              <a:rPr lang="en-US" altLang="zh-CN" sz="2400" dirty="0">
                <a:ea typeface="宋体" panose="02010600030101010101" pitchFamily="2" charset="-122"/>
              </a:rPr>
              <a:t> to cancel the multiplication of the input image by this quantity.</a:t>
            </a:r>
          </a:p>
          <a:p>
            <a:pPr marL="0" indent="0" algn="just" eaLnBrk="1" hangingPunct="1">
              <a:lnSpc>
                <a:spcPct val="160000"/>
              </a:lnSpc>
              <a:defRPr/>
            </a:pPr>
            <a:r>
              <a:rPr lang="en-US" altLang="zh-CN" sz="2400" dirty="0">
                <a:solidFill>
                  <a:srgbClr val="FF0000"/>
                </a:solidFill>
                <a:ea typeface="宋体" panose="02010600030101010101" pitchFamily="2" charset="-122"/>
              </a:rPr>
              <a:t>Note:</a:t>
            </a:r>
            <a:r>
              <a:rPr lang="en-US" altLang="zh-CN" sz="2400" dirty="0">
                <a:ea typeface="宋体" panose="02010600030101010101" pitchFamily="2" charset="-122"/>
              </a:rPr>
              <a:t> When the input image and the filter function are real, the imaginary components of the inverse transform should all be zero. In practice, the inverse DFT generally has parasitic imaginary components due to computational round-off errors. There component can be ignored.</a:t>
            </a:r>
            <a:endParaRPr lang="en-US" altLang="zh-CN" sz="2800" dirty="0">
              <a:ea typeface="宋体" panose="02010600030101010101" pitchFamily="2" charset="-122"/>
            </a:endParaRPr>
          </a:p>
        </p:txBody>
      </p:sp>
      <p:graphicFrame>
        <p:nvGraphicFramePr>
          <p:cNvPr id="40963" name="对象 1">
            <a:hlinkClick r:id="" action="ppaction://ole?verb=1"/>
          </p:cNvPr>
          <p:cNvGraphicFramePr>
            <a:graphicFrameLocks noChangeAspect="1"/>
          </p:cNvGraphicFramePr>
          <p:nvPr>
            <p:extLst>
              <p:ext uri="{D42A27DB-BD31-4B8C-83A1-F6EECF244321}">
                <p14:modId xmlns:p14="http://schemas.microsoft.com/office/powerpoint/2010/main" val="2056023777"/>
              </p:ext>
            </p:extLst>
          </p:nvPr>
        </p:nvGraphicFramePr>
        <p:xfrm>
          <a:off x="4184340" y="1846634"/>
          <a:ext cx="3966924" cy="497732"/>
        </p:xfrm>
        <a:graphic>
          <a:graphicData uri="http://schemas.openxmlformats.org/presentationml/2006/ole">
            <mc:AlternateContent xmlns:mc="http://schemas.openxmlformats.org/markup-compatibility/2006">
              <mc:Choice xmlns:v="urn:schemas-microsoft-com:vml" Requires="v">
                <p:oleObj spid="_x0000_s41010" name="公式" r:id="rId4" imgW="1828800" imgH="228600" progId="Equation.3">
                  <p:embed/>
                </p:oleObj>
              </mc:Choice>
              <mc:Fallback>
                <p:oleObj name="公式" r:id="rId4" imgW="1828800" imgH="228600" progId="Equation.3">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4340" y="1846634"/>
                        <a:ext cx="3966924" cy="497732"/>
                      </a:xfrm>
                      <a:prstGeom prst="rect">
                        <a:avLst/>
                      </a:prstGeom>
                      <a:noFill/>
                      <a:ln>
                        <a:noFill/>
                      </a:ln>
                    </p:spPr>
                  </p:pic>
                </p:oleObj>
              </mc:Fallback>
            </mc:AlternateContent>
          </a:graphicData>
        </a:graphic>
      </p:graphicFrame>
      <p:sp>
        <p:nvSpPr>
          <p:cNvPr id="2" name="灯片编号占位符 1"/>
          <p:cNvSpPr>
            <a:spLocks noGrp="1"/>
          </p:cNvSpPr>
          <p:nvPr>
            <p:ph type="sldNum" sz="quarter" idx="12"/>
          </p:nvPr>
        </p:nvSpPr>
        <p:spPr/>
        <p:txBody>
          <a:bodyPr/>
          <a:lstStyle/>
          <a:p>
            <a:fld id="{48F63A3B-78C7-47BE-AE5E-E10140E04643}"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p:cNvPicPr>
            <a:picLocks noChangeAspect="1" noChangeArrowheads="1"/>
          </p:cNvPicPr>
          <p:nvPr/>
        </p:nvPicPr>
        <p:blipFill>
          <a:blip r:embed="rId3">
            <a:extLst>
              <a:ext uri="{28A0092B-C50C-407E-A947-70E740481C1C}">
                <a14:useLocalDpi xmlns:a14="http://schemas.microsoft.com/office/drawing/2010/main" val="0"/>
              </a:ext>
            </a:extLst>
          </a:blip>
          <a:srcRect b="9756"/>
          <a:stretch>
            <a:fillRect/>
          </a:stretch>
        </p:blipFill>
        <p:spPr bwMode="auto">
          <a:xfrm>
            <a:off x="661482" y="1203900"/>
            <a:ext cx="11031166"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12"/>
          <p:cNvSpPr>
            <a:spLocks noGrp="1" noChangeArrowheads="1"/>
          </p:cNvSpPr>
          <p:nvPr>
            <p:ph type="title"/>
          </p:nvPr>
        </p:nvSpPr>
        <p:spPr/>
        <p:txBody>
          <a:bodyPr>
            <a:normAutofit/>
          </a:bodyPr>
          <a:lstStyle/>
          <a:p>
            <a:pPr eaLnBrk="1" hangingPunct="1"/>
            <a:r>
              <a:rPr lang="en-IE" altLang="zh-CN">
                <a:ea typeface="宋体" panose="02010600030101010101" pitchFamily="2" charset="-122"/>
              </a:rPr>
              <a:t>Steps of </a:t>
            </a:r>
            <a:r>
              <a:rPr lang="en-US" altLang="zh-CN">
                <a:ea typeface="宋体" panose="02010600030101010101" pitchFamily="2" charset="-122"/>
              </a:rPr>
              <a:t>Filtering in the Frequency Domain</a:t>
            </a:r>
          </a:p>
        </p:txBody>
      </p:sp>
      <p:sp>
        <p:nvSpPr>
          <p:cNvPr id="43010" name="Rectangle 10"/>
          <p:cNvSpPr>
            <a:spLocks noGrp="1" noChangeArrowheads="1"/>
          </p:cNvSpPr>
          <p:nvPr>
            <p:ph idx="1"/>
          </p:nvPr>
        </p:nvSpPr>
        <p:spPr>
          <a:xfrm>
            <a:off x="2791839" y="3565098"/>
            <a:ext cx="6770451" cy="3249224"/>
          </a:xfrm>
        </p:spPr>
        <p:txBody>
          <a:bodyPr>
            <a:normAutofit fontScale="85000" lnSpcReduction="10000"/>
          </a:bodyPr>
          <a:lstStyle/>
          <a:p>
            <a:pPr marL="174625" indent="-174625" eaLnBrk="1" hangingPunct="1">
              <a:lnSpc>
                <a:spcPct val="150000"/>
              </a:lnSpc>
            </a:pPr>
            <a:r>
              <a:rPr lang="en-IE" altLang="zh-CN" sz="1800" dirty="0">
                <a:ea typeface="宋体" panose="02010600030101010101" pitchFamily="2" charset="-122"/>
              </a:rPr>
              <a:t>Other steps include:</a:t>
            </a:r>
          </a:p>
          <a:p>
            <a:pPr marL="623888" lvl="1" indent="-269875" algn="just" eaLnBrk="1" hangingPunct="1">
              <a:lnSpc>
                <a:spcPct val="150000"/>
              </a:lnSpc>
              <a:buFontTx/>
              <a:buAutoNum type="arabicPeriod"/>
            </a:pPr>
            <a:r>
              <a:rPr lang="en-IE" altLang="zh-CN" sz="1800" dirty="0">
                <a:ea typeface="宋体" panose="02010600030101010101" pitchFamily="2" charset="-122"/>
              </a:rPr>
              <a:t>Cropping of the input image to its closest even dimensions.</a:t>
            </a:r>
          </a:p>
          <a:p>
            <a:pPr marL="623888" lvl="1" indent="-269875" algn="just" eaLnBrk="1" hangingPunct="1">
              <a:lnSpc>
                <a:spcPct val="150000"/>
              </a:lnSpc>
              <a:buFontTx/>
              <a:buAutoNum type="arabicPeriod"/>
            </a:pPr>
            <a:r>
              <a:rPr lang="en-IE" altLang="zh-CN" sz="1800" dirty="0">
                <a:ea typeface="宋体" panose="02010600030101010101" pitchFamily="2" charset="-122"/>
              </a:rPr>
              <a:t>Grey level scaling.</a:t>
            </a:r>
          </a:p>
          <a:p>
            <a:pPr marL="623888" lvl="1" indent="-269875" algn="just" eaLnBrk="1" hangingPunct="1">
              <a:lnSpc>
                <a:spcPct val="150000"/>
              </a:lnSpc>
              <a:buFontTx/>
              <a:buAutoNum type="arabicPeriod"/>
            </a:pPr>
            <a:r>
              <a:rPr lang="en-IE" altLang="zh-CN" sz="1800" dirty="0">
                <a:ea typeface="宋体" panose="02010600030101010101" pitchFamily="2" charset="-122"/>
              </a:rPr>
              <a:t>Conversion to floating point on input.</a:t>
            </a:r>
          </a:p>
          <a:p>
            <a:pPr marL="623888" lvl="1" indent="-269875" algn="just" eaLnBrk="1" hangingPunct="1">
              <a:lnSpc>
                <a:spcPct val="150000"/>
              </a:lnSpc>
              <a:buFontTx/>
              <a:buAutoNum type="arabicPeriod"/>
            </a:pPr>
            <a:r>
              <a:rPr lang="en-IE" altLang="zh-CN" sz="1800" dirty="0">
                <a:ea typeface="宋体" panose="02010600030101010101" pitchFamily="2" charset="-122"/>
              </a:rPr>
              <a:t>Conversion to an 8 bit integer format on the output.</a:t>
            </a:r>
          </a:p>
          <a:p>
            <a:pPr marL="623888" lvl="1" indent="-269875" algn="just" eaLnBrk="1" hangingPunct="1">
              <a:lnSpc>
                <a:spcPct val="150000"/>
              </a:lnSpc>
              <a:buFontTx/>
              <a:buAutoNum type="arabicPeriod"/>
            </a:pPr>
            <a:r>
              <a:rPr lang="en-IE" altLang="zh-CN" sz="1800" dirty="0">
                <a:ea typeface="宋体" panose="02010600030101010101" pitchFamily="2" charset="-122"/>
              </a:rPr>
              <a:t>Multiple filtering stages and other pre- and post-processing functions are possible.</a:t>
            </a:r>
          </a:p>
          <a:p>
            <a:pPr marL="623888" lvl="1" indent="-269875" algn="just" eaLnBrk="1" hangingPunct="1">
              <a:lnSpc>
                <a:spcPct val="150000"/>
              </a:lnSpc>
              <a:buFontTx/>
              <a:buAutoNum type="arabicPeriod"/>
            </a:pPr>
            <a:r>
              <a:rPr lang="en-IE" altLang="zh-CN" sz="1800" dirty="0">
                <a:ea typeface="宋体" panose="02010600030101010101" pitchFamily="2" charset="-122"/>
              </a:rPr>
              <a:t>There are numerous variations of above basic theme.</a:t>
            </a:r>
          </a:p>
        </p:txBody>
      </p:sp>
      <p:sp>
        <p:nvSpPr>
          <p:cNvPr id="2" name="灯片编号占位符 1"/>
          <p:cNvSpPr>
            <a:spLocks noGrp="1"/>
          </p:cNvSpPr>
          <p:nvPr>
            <p:ph type="sldNum" sz="quarter" idx="12"/>
          </p:nvPr>
        </p:nvSpPr>
        <p:spPr/>
        <p:txBody>
          <a:bodyPr/>
          <a:lstStyle/>
          <a:p>
            <a:fld id="{48F63A3B-78C7-47BE-AE5E-E10140E04643}"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IE" altLang="zh-CN">
                <a:ea typeface="宋体" panose="02010600030101010101" pitchFamily="2" charset="-122"/>
              </a:rPr>
              <a:t>The Big Idea</a:t>
            </a:r>
            <a:endParaRPr lang="en-US" altLang="zh-CN">
              <a:ea typeface="宋体" panose="02010600030101010101" pitchFamily="2" charset="-122"/>
            </a:endParaRPr>
          </a:p>
        </p:txBody>
      </p:sp>
      <p:grpSp>
        <p:nvGrpSpPr>
          <p:cNvPr id="8194" name="Group 12"/>
          <p:cNvGrpSpPr>
            <a:grpSpLocks/>
          </p:cNvGrpSpPr>
          <p:nvPr/>
        </p:nvGrpSpPr>
        <p:grpSpPr bwMode="auto">
          <a:xfrm>
            <a:off x="6418263" y="1344614"/>
            <a:ext cx="2487612" cy="2867025"/>
            <a:chOff x="3046" y="855"/>
            <a:chExt cx="1924" cy="2035"/>
          </a:xfrm>
        </p:grpSpPr>
        <p:pic>
          <p:nvPicPr>
            <p:cNvPr id="8195" name="Picture 5"/>
            <p:cNvPicPr>
              <a:picLocks noChangeAspect="1" noChangeArrowheads="1"/>
            </p:cNvPicPr>
            <p:nvPr/>
          </p:nvPicPr>
          <p:blipFill>
            <a:blip r:embed="rId3">
              <a:lum bright="-54000" contrast="84000"/>
              <a:extLst>
                <a:ext uri="{28A0092B-C50C-407E-A947-70E740481C1C}">
                  <a14:useLocalDpi xmlns:a14="http://schemas.microsoft.com/office/drawing/2010/main" val="0"/>
                </a:ext>
              </a:extLst>
            </a:blip>
            <a:srcRect l="23271" r="22223" b="45987"/>
            <a:stretch>
              <a:fillRect/>
            </a:stretch>
          </p:blipFill>
          <p:spPr bwMode="auto">
            <a:xfrm>
              <a:off x="3199" y="871"/>
              <a:ext cx="1771" cy="2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AutoShape 7"/>
            <p:cNvSpPr>
              <a:spLocks/>
            </p:cNvSpPr>
            <p:nvPr/>
          </p:nvSpPr>
          <p:spPr bwMode="auto">
            <a:xfrm>
              <a:off x="3046" y="855"/>
              <a:ext cx="192" cy="2035"/>
            </a:xfrm>
            <a:prstGeom prst="leftBrace">
              <a:avLst>
                <a:gd name="adj1" fmla="val 8822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grpSp>
      <p:pic>
        <p:nvPicPr>
          <p:cNvPr id="8197" name="Picture 9"/>
          <p:cNvPicPr>
            <a:picLocks noChangeAspect="1" noChangeArrowheads="1"/>
          </p:cNvPicPr>
          <p:nvPr/>
        </p:nvPicPr>
        <p:blipFill>
          <a:blip r:embed="rId3">
            <a:lum bright="-54000" contrast="84000"/>
            <a:extLst>
              <a:ext uri="{28A0092B-C50C-407E-A947-70E740481C1C}">
                <a14:useLocalDpi xmlns:a14="http://schemas.microsoft.com/office/drawing/2010/main" val="0"/>
              </a:ext>
            </a:extLst>
          </a:blip>
          <a:srcRect l="23271" t="53607" r="22223" b="9457"/>
          <a:stretch>
            <a:fillRect/>
          </a:stretch>
        </p:blipFill>
        <p:spPr bwMode="auto">
          <a:xfrm>
            <a:off x="2717800" y="1712914"/>
            <a:ext cx="2565400" cy="198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10"/>
          <p:cNvSpPr txBox="1">
            <a:spLocks noChangeArrowheads="1"/>
          </p:cNvSpPr>
          <p:nvPr/>
        </p:nvSpPr>
        <p:spPr bwMode="auto">
          <a:xfrm>
            <a:off x="5689600" y="2387601"/>
            <a:ext cx="5397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a:r>
              <a:rPr lang="en-IE" altLang="zh-CN" sz="4800">
                <a:ea typeface="宋体" panose="02010600030101010101" pitchFamily="2" charset="-122"/>
              </a:rPr>
              <a:t>=</a:t>
            </a:r>
            <a:endParaRPr lang="en-US" altLang="zh-CN" sz="4800">
              <a:ea typeface="宋体" panose="02010600030101010101" pitchFamily="2" charset="-122"/>
            </a:endParaRPr>
          </a:p>
        </p:txBody>
      </p:sp>
      <p:sp>
        <p:nvSpPr>
          <p:cNvPr id="8199" name="Rectangle 13"/>
          <p:cNvSpPr>
            <a:spLocks noChangeArrowheads="1"/>
          </p:cNvSpPr>
          <p:nvPr/>
        </p:nvSpPr>
        <p:spPr bwMode="auto">
          <a:xfrm>
            <a:off x="597877" y="4580553"/>
            <a:ext cx="11113477" cy="181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6700" indent="-266700">
              <a:tabLst>
                <a:tab pos="4038600" algn="l"/>
              </a:tabLst>
              <a:defRPr>
                <a:solidFill>
                  <a:schemeClr val="tx1"/>
                </a:solidFill>
                <a:latin typeface="Arial" panose="020B0604020202020204" pitchFamily="34" charset="0"/>
              </a:defRPr>
            </a:lvl1pPr>
            <a:lvl2pPr>
              <a:tabLst>
                <a:tab pos="4038600" algn="l"/>
              </a:tabLst>
              <a:defRPr>
                <a:solidFill>
                  <a:schemeClr val="tx1"/>
                </a:solidFill>
                <a:latin typeface="Arial" panose="020B0604020202020204" pitchFamily="34" charset="0"/>
              </a:defRPr>
            </a:lvl2pPr>
            <a:lvl3pPr>
              <a:tabLst>
                <a:tab pos="4038600" algn="l"/>
              </a:tabLst>
              <a:defRPr>
                <a:solidFill>
                  <a:schemeClr val="tx1"/>
                </a:solidFill>
                <a:latin typeface="Arial" panose="020B0604020202020204" pitchFamily="34" charset="0"/>
              </a:defRPr>
            </a:lvl3pPr>
            <a:lvl4pPr>
              <a:tabLst>
                <a:tab pos="4038600" algn="l"/>
              </a:tabLst>
              <a:defRPr>
                <a:solidFill>
                  <a:schemeClr val="tx1"/>
                </a:solidFill>
                <a:latin typeface="Arial" panose="020B0604020202020204" pitchFamily="34" charset="0"/>
              </a:defRPr>
            </a:lvl4pPr>
            <a:lvl5pPr>
              <a:tabLst>
                <a:tab pos="4038600" algn="l"/>
              </a:tabLst>
              <a:defRPr>
                <a:solidFill>
                  <a:schemeClr val="tx1"/>
                </a:solidFill>
                <a:latin typeface="Arial" panose="020B0604020202020204" pitchFamily="34" charset="0"/>
              </a:defRPr>
            </a:lvl5pPr>
            <a:lvl6pPr fontAlgn="base">
              <a:spcBef>
                <a:spcPct val="0"/>
              </a:spcBef>
              <a:spcAft>
                <a:spcPct val="0"/>
              </a:spcAft>
              <a:tabLst>
                <a:tab pos="4038600" algn="l"/>
              </a:tabLst>
              <a:defRPr>
                <a:solidFill>
                  <a:schemeClr val="tx1"/>
                </a:solidFill>
                <a:latin typeface="Arial" panose="020B0604020202020204" pitchFamily="34" charset="0"/>
              </a:defRPr>
            </a:lvl6pPr>
            <a:lvl7pPr fontAlgn="base">
              <a:spcBef>
                <a:spcPct val="0"/>
              </a:spcBef>
              <a:spcAft>
                <a:spcPct val="0"/>
              </a:spcAft>
              <a:tabLst>
                <a:tab pos="4038600" algn="l"/>
              </a:tabLst>
              <a:defRPr>
                <a:solidFill>
                  <a:schemeClr val="tx1"/>
                </a:solidFill>
                <a:latin typeface="Arial" panose="020B0604020202020204" pitchFamily="34" charset="0"/>
              </a:defRPr>
            </a:lvl7pPr>
            <a:lvl8pPr fontAlgn="base">
              <a:spcBef>
                <a:spcPct val="0"/>
              </a:spcBef>
              <a:spcAft>
                <a:spcPct val="0"/>
              </a:spcAft>
              <a:tabLst>
                <a:tab pos="4038600" algn="l"/>
              </a:tabLst>
              <a:defRPr>
                <a:solidFill>
                  <a:schemeClr val="tx1"/>
                </a:solidFill>
                <a:latin typeface="Arial" panose="020B0604020202020204" pitchFamily="34" charset="0"/>
              </a:defRPr>
            </a:lvl8pPr>
            <a:lvl9pPr fontAlgn="base">
              <a:spcBef>
                <a:spcPct val="0"/>
              </a:spcBef>
              <a:spcAft>
                <a:spcPct val="0"/>
              </a:spcAft>
              <a:tabLst>
                <a:tab pos="4038600" algn="l"/>
              </a:tabLst>
              <a:defRPr>
                <a:solidFill>
                  <a:schemeClr val="tx1"/>
                </a:solidFill>
                <a:latin typeface="Arial" panose="020B0604020202020204" pitchFamily="34" charset="0"/>
              </a:defRPr>
            </a:lvl9pPr>
          </a:lstStyle>
          <a:p>
            <a:pPr algn="just">
              <a:lnSpc>
                <a:spcPct val="150000"/>
              </a:lnSpc>
              <a:spcBef>
                <a:spcPct val="20000"/>
              </a:spcBef>
              <a:buFont typeface="Wingdings" panose="05000000000000000000" pitchFamily="2" charset="2"/>
              <a:buChar char="n"/>
            </a:pPr>
            <a:r>
              <a:rPr lang="en-IE" altLang="zh-CN" dirty="0">
                <a:latin typeface="+mn-ea"/>
              </a:rPr>
              <a:t>Any function that periodically repeats itself can be expressed as a sum of sines and cosines of different frequencies each multiplied by a different coefficient – a </a:t>
            </a:r>
            <a:r>
              <a:rPr lang="en-IE" altLang="zh-CN" i="1" dirty="0">
                <a:latin typeface="+mn-ea"/>
              </a:rPr>
              <a:t>Fourier series.</a:t>
            </a:r>
          </a:p>
          <a:p>
            <a:pPr algn="just">
              <a:lnSpc>
                <a:spcPct val="150000"/>
              </a:lnSpc>
              <a:spcBef>
                <a:spcPct val="20000"/>
              </a:spcBef>
              <a:buFont typeface="Wingdings" panose="05000000000000000000" pitchFamily="2" charset="2"/>
              <a:buChar char="n"/>
            </a:pPr>
            <a:r>
              <a:rPr lang="en-IE" altLang="zh-CN" dirty="0">
                <a:latin typeface="+mn-ea"/>
              </a:rPr>
              <a:t>Even functions that are not periodic, can be expressed as the integral of sines and/or cosines multiplied by a weighing functions. The formulation in this case is the</a:t>
            </a:r>
            <a:r>
              <a:rPr lang="en-IE" altLang="zh-CN" i="1" dirty="0">
                <a:latin typeface="+mn-ea"/>
              </a:rPr>
              <a:t> Fourier transform.</a:t>
            </a:r>
            <a:endParaRPr lang="en-US" altLang="zh-CN" i="1" dirty="0">
              <a:latin typeface="+mn-ea"/>
            </a:endParaRPr>
          </a:p>
        </p:txBody>
      </p:sp>
      <p:sp>
        <p:nvSpPr>
          <p:cNvPr id="3" name="灯片编号占位符 2"/>
          <p:cNvSpPr>
            <a:spLocks noGrp="1"/>
          </p:cNvSpPr>
          <p:nvPr>
            <p:ph type="sldNum" sz="quarter" idx="12"/>
          </p:nvPr>
        </p:nvSpPr>
        <p:spPr/>
        <p:txBody>
          <a:bodyPr/>
          <a:lstStyle/>
          <a:p>
            <a:fld id="{48F63A3B-78C7-47BE-AE5E-E10140E04643}"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normAutofit/>
          </a:bodyPr>
          <a:lstStyle/>
          <a:p>
            <a:pPr eaLnBrk="1" hangingPunct="1"/>
            <a:r>
              <a:rPr lang="en-IE" altLang="zh-CN" dirty="0">
                <a:ea typeface="宋体" panose="02010600030101010101" pitchFamily="2" charset="-122"/>
              </a:rPr>
              <a:t>Some Basic Frequency Domain Filters</a:t>
            </a:r>
            <a:endParaRPr lang="en-US" altLang="zh-CN" dirty="0">
              <a:ea typeface="宋体" panose="02010600030101010101" pitchFamily="2" charset="-122"/>
            </a:endParaRPr>
          </a:p>
        </p:txBody>
      </p:sp>
      <p:sp>
        <p:nvSpPr>
          <p:cNvPr id="45058" name="Text Box 9"/>
          <p:cNvSpPr txBox="1">
            <a:spLocks noChangeArrowheads="1"/>
          </p:cNvSpPr>
          <p:nvPr/>
        </p:nvSpPr>
        <p:spPr bwMode="auto">
          <a:xfrm>
            <a:off x="429707" y="1335797"/>
            <a:ext cx="1136994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just">
              <a:lnSpc>
                <a:spcPct val="150000"/>
              </a:lnSpc>
            </a:pPr>
            <a:r>
              <a:rPr lang="en-IE" altLang="zh-CN" sz="2400" dirty="0">
                <a:latin typeface="微软雅黑" panose="020B0503020204020204" pitchFamily="34" charset="-122"/>
                <a:ea typeface="微软雅黑" panose="020B0503020204020204" pitchFamily="34" charset="-122"/>
              </a:rPr>
              <a:t>In Fourier transform, low frequencies are responsible for the </a:t>
            </a:r>
            <a:r>
              <a:rPr lang="en-IE" altLang="zh-CN" sz="2400" dirty="0">
                <a:solidFill>
                  <a:srgbClr val="FF0000"/>
                </a:solidFill>
                <a:latin typeface="微软雅黑" panose="020B0503020204020204" pitchFamily="34" charset="-122"/>
                <a:ea typeface="微软雅黑" panose="020B0503020204020204" pitchFamily="34" charset="-122"/>
              </a:rPr>
              <a:t>general </a:t>
            </a:r>
            <a:r>
              <a:rPr lang="en-IE" altLang="zh-CN" sz="2400" dirty="0" err="1">
                <a:solidFill>
                  <a:srgbClr val="FF0000"/>
                </a:solidFill>
                <a:latin typeface="微软雅黑" panose="020B0503020204020204" pitchFamily="34" charset="-122"/>
                <a:ea typeface="微软雅黑" panose="020B0503020204020204" pitchFamily="34" charset="-122"/>
              </a:rPr>
              <a:t>gray</a:t>
            </a:r>
            <a:r>
              <a:rPr lang="en-IE" altLang="zh-CN" sz="2400" dirty="0">
                <a:solidFill>
                  <a:srgbClr val="FF0000"/>
                </a:solidFill>
                <a:latin typeface="微软雅黑" panose="020B0503020204020204" pitchFamily="34" charset="-122"/>
                <a:ea typeface="微软雅黑" panose="020B0503020204020204" pitchFamily="34" charset="-122"/>
              </a:rPr>
              <a:t> level</a:t>
            </a:r>
            <a:r>
              <a:rPr lang="en-IE" altLang="zh-CN" sz="2400" dirty="0">
                <a:latin typeface="微软雅黑" panose="020B0503020204020204" pitchFamily="34" charset="-122"/>
                <a:ea typeface="微软雅黑" panose="020B0503020204020204" pitchFamily="34" charset="-122"/>
              </a:rPr>
              <a:t> appearance of an image over smooth areas.</a:t>
            </a:r>
          </a:p>
          <a:p>
            <a:pPr algn="just">
              <a:lnSpc>
                <a:spcPct val="150000"/>
              </a:lnSpc>
            </a:pPr>
            <a:r>
              <a:rPr lang="en-IE" altLang="zh-CN" sz="2400" dirty="0">
                <a:latin typeface="微软雅黑" panose="020B0503020204020204" pitchFamily="34" charset="-122"/>
                <a:ea typeface="微软雅黑" panose="020B0503020204020204" pitchFamily="34" charset="-122"/>
              </a:rPr>
              <a:t>High frequencies are responsible for detail, such as </a:t>
            </a:r>
            <a:r>
              <a:rPr lang="en-IE" altLang="zh-CN" sz="2400" dirty="0">
                <a:solidFill>
                  <a:srgbClr val="FF0000"/>
                </a:solidFill>
                <a:latin typeface="微软雅黑" panose="020B0503020204020204" pitchFamily="34" charset="-122"/>
                <a:ea typeface="微软雅黑" panose="020B0503020204020204" pitchFamily="34" charset="-122"/>
              </a:rPr>
              <a:t>edges</a:t>
            </a:r>
            <a:r>
              <a:rPr lang="en-IE" altLang="zh-CN" sz="2400" dirty="0">
                <a:latin typeface="微软雅黑" panose="020B0503020204020204" pitchFamily="34" charset="-122"/>
                <a:ea typeface="微软雅黑" panose="020B0503020204020204" pitchFamily="34" charset="-122"/>
              </a:rPr>
              <a:t> and </a:t>
            </a:r>
            <a:r>
              <a:rPr lang="en-IE" altLang="zh-CN" sz="2400" dirty="0">
                <a:solidFill>
                  <a:srgbClr val="FF0000"/>
                </a:solidFill>
                <a:latin typeface="微软雅黑" panose="020B0503020204020204" pitchFamily="34" charset="-122"/>
                <a:ea typeface="微软雅黑" panose="020B0503020204020204" pitchFamily="34" charset="-122"/>
              </a:rPr>
              <a:t>noises</a:t>
            </a:r>
            <a:r>
              <a:rPr lang="en-IE" altLang="zh-CN" sz="2400" dirty="0">
                <a:latin typeface="微软雅黑" panose="020B0503020204020204" pitchFamily="34" charset="-122"/>
                <a:ea typeface="微软雅黑" panose="020B0503020204020204" pitchFamily="34" charset="-122"/>
              </a:rPr>
              <a:t>.</a:t>
            </a:r>
          </a:p>
          <a:p>
            <a:pPr>
              <a:lnSpc>
                <a:spcPct val="150000"/>
              </a:lnSpc>
            </a:pPr>
            <a:br>
              <a:rPr lang="en-IE" altLang="zh-CN" sz="2400" dirty="0">
                <a:latin typeface="微软雅黑" panose="020B0503020204020204" pitchFamily="34" charset="-122"/>
                <a:ea typeface="微软雅黑" panose="020B0503020204020204" pitchFamily="34" charset="-122"/>
              </a:rPr>
            </a:br>
            <a:r>
              <a:rPr lang="en-IE" altLang="zh-CN" sz="2400" dirty="0">
                <a:latin typeface="微软雅黑" panose="020B0503020204020204" pitchFamily="34" charset="-122"/>
                <a:ea typeface="微软雅黑" panose="020B0503020204020204" pitchFamily="34" charset="-122"/>
              </a:rPr>
              <a:t>Three types of frequency domain filters:</a:t>
            </a:r>
          </a:p>
          <a:p>
            <a:pPr>
              <a:lnSpc>
                <a:spcPct val="150000"/>
              </a:lnSpc>
              <a:buClr>
                <a:srgbClr val="FF0000"/>
              </a:buClr>
              <a:buFont typeface="Wingdings" panose="05000000000000000000" pitchFamily="2" charset="2"/>
              <a:buChar char="n"/>
            </a:pPr>
            <a:r>
              <a:rPr lang="en-IE" altLang="zh-CN" sz="2400" dirty="0">
                <a:latin typeface="微软雅黑" panose="020B0503020204020204" pitchFamily="34" charset="-122"/>
                <a:ea typeface="微软雅黑" panose="020B0503020204020204" pitchFamily="34" charset="-122"/>
              </a:rPr>
              <a:t>Notch filter</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FF0000"/>
              </a:buClr>
              <a:buFont typeface="Wingdings" panose="05000000000000000000" pitchFamily="2" charset="2"/>
              <a:buChar char="n"/>
            </a:pPr>
            <a:r>
              <a:rPr lang="en-IE" altLang="zh-CN" sz="2400" dirty="0" err="1">
                <a:latin typeface="微软雅黑" panose="020B0503020204020204" pitchFamily="34" charset="-122"/>
                <a:ea typeface="微软雅黑" panose="020B0503020204020204" pitchFamily="34" charset="-122"/>
              </a:rPr>
              <a:t>Lowpass</a:t>
            </a:r>
            <a:r>
              <a:rPr lang="en-IE" altLang="zh-CN" sz="2400" dirty="0">
                <a:latin typeface="微软雅黑" panose="020B0503020204020204" pitchFamily="34" charset="-122"/>
                <a:ea typeface="微软雅黑" panose="020B0503020204020204" pitchFamily="34" charset="-122"/>
              </a:rPr>
              <a:t> filter: smoothing filters</a:t>
            </a:r>
          </a:p>
          <a:p>
            <a:pPr>
              <a:lnSpc>
                <a:spcPct val="150000"/>
              </a:lnSpc>
              <a:buClr>
                <a:srgbClr val="FF0000"/>
              </a:buClr>
              <a:buFont typeface="Wingdings" panose="05000000000000000000" pitchFamily="2" charset="2"/>
              <a:buChar char="n"/>
            </a:pPr>
            <a:r>
              <a:rPr lang="en-IE" altLang="zh-CN" sz="2400" dirty="0" err="1">
                <a:latin typeface="微软雅黑" panose="020B0503020204020204" pitchFamily="34" charset="-122"/>
                <a:ea typeface="微软雅黑" panose="020B0503020204020204" pitchFamily="34" charset="-122"/>
              </a:rPr>
              <a:t>Highpass</a:t>
            </a:r>
            <a:r>
              <a:rPr lang="en-IE" altLang="zh-CN" sz="2400" dirty="0">
                <a:latin typeface="微软雅黑" panose="020B0503020204020204" pitchFamily="34" charset="-122"/>
                <a:ea typeface="微软雅黑" panose="020B0503020204020204" pitchFamily="34" charset="-122"/>
              </a:rPr>
              <a:t> filter: sharpening filters</a:t>
            </a:r>
          </a:p>
        </p:txBody>
      </p:sp>
      <p:sp>
        <p:nvSpPr>
          <p:cNvPr id="3" name="灯片编号占位符 2"/>
          <p:cNvSpPr>
            <a:spLocks noGrp="1"/>
          </p:cNvSpPr>
          <p:nvPr>
            <p:ph type="sldNum" sz="quarter" idx="12"/>
          </p:nvPr>
        </p:nvSpPr>
        <p:spPr/>
        <p:txBody>
          <a:bodyPr/>
          <a:lstStyle/>
          <a:p>
            <a:fld id="{48F63A3B-78C7-47BE-AE5E-E10140E04643}"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427663" y="-53975"/>
            <a:ext cx="858838" cy="483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0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275" y="2994025"/>
            <a:ext cx="3221038"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07" name="Picture 6"/>
          <p:cNvPicPr>
            <a:picLocks noChangeAspect="1" noChangeArrowheads="1"/>
          </p:cNvPicPr>
          <p:nvPr/>
        </p:nvPicPr>
        <p:blipFill>
          <a:blip r:embed="rId4">
            <a:extLst>
              <a:ext uri="{28A0092B-C50C-407E-A947-70E740481C1C}">
                <a14:useLocalDpi xmlns:a14="http://schemas.microsoft.com/office/drawing/2010/main" val="0"/>
              </a:ext>
            </a:extLst>
          </a:blip>
          <a:srcRect r="39714" b="50064"/>
          <a:stretch>
            <a:fillRect/>
          </a:stretch>
        </p:blipFill>
        <p:spPr bwMode="auto">
          <a:xfrm>
            <a:off x="2176463" y="2974975"/>
            <a:ext cx="3275012"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7"/>
          <p:cNvSpPr>
            <a:spLocks noGrp="1" noChangeArrowheads="1"/>
          </p:cNvSpPr>
          <p:nvPr>
            <p:ph type="title"/>
          </p:nvPr>
        </p:nvSpPr>
        <p:spPr/>
        <p:txBody>
          <a:bodyPr>
            <a:normAutofit/>
          </a:bodyPr>
          <a:lstStyle/>
          <a:p>
            <a:pPr eaLnBrk="1" hangingPunct="1"/>
            <a:r>
              <a:rPr lang="en-IE" altLang="zh-CN">
                <a:ea typeface="宋体" panose="02010600030101010101" pitchFamily="2" charset="-122"/>
              </a:rPr>
              <a:t>Some Basic Frequency Domain Filters</a:t>
            </a:r>
            <a:endParaRPr lang="en-US" altLang="zh-CN">
              <a:ea typeface="宋体" panose="02010600030101010101" pitchFamily="2" charset="-122"/>
            </a:endParaRPr>
          </a:p>
        </p:txBody>
      </p:sp>
      <p:sp>
        <p:nvSpPr>
          <p:cNvPr id="47109" name="Rectangle 8"/>
          <p:cNvSpPr>
            <a:spLocks noChangeArrowheads="1"/>
          </p:cNvSpPr>
          <p:nvPr/>
        </p:nvSpPr>
        <p:spPr bwMode="auto">
          <a:xfrm>
            <a:off x="1885951" y="1365251"/>
            <a:ext cx="19384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IE" altLang="zh-CN" sz="2400" dirty="0">
                <a:latin typeface="微软雅黑" panose="020B0503020204020204" pitchFamily="34" charset="-122"/>
                <a:ea typeface="微软雅黑" panose="020B0503020204020204" pitchFamily="34" charset="-122"/>
              </a:rPr>
              <a:t>Notch filter:</a:t>
            </a:r>
            <a:endParaRPr lang="zh-CN" altLang="en-US" sz="2400" dirty="0">
              <a:latin typeface="微软雅黑" panose="020B0503020204020204" pitchFamily="34" charset="-122"/>
              <a:ea typeface="微软雅黑" panose="020B0503020204020204" pitchFamily="34" charset="-122"/>
            </a:endParaRPr>
          </a:p>
        </p:txBody>
      </p:sp>
      <p:sp>
        <p:nvSpPr>
          <p:cNvPr id="47110" name="Text Box 9"/>
          <p:cNvSpPr txBox="1">
            <a:spLocks noChangeArrowheads="1"/>
          </p:cNvSpPr>
          <p:nvPr/>
        </p:nvSpPr>
        <p:spPr bwMode="auto">
          <a:xfrm>
            <a:off x="2214564" y="5711825"/>
            <a:ext cx="7526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US" altLang="zh-CN" sz="2400" dirty="0">
                <a:latin typeface="微软雅黑" panose="020B0503020204020204" pitchFamily="34" charset="-122"/>
                <a:ea typeface="微软雅黑" panose="020B0503020204020204" pitchFamily="34" charset="-122"/>
              </a:rPr>
              <a:t>The average value of the result image will be zero.</a:t>
            </a:r>
          </a:p>
        </p:txBody>
      </p:sp>
      <p:sp>
        <p:nvSpPr>
          <p:cNvPr id="3" name="灯片编号占位符 2"/>
          <p:cNvSpPr>
            <a:spLocks noGrp="1"/>
          </p:cNvSpPr>
          <p:nvPr>
            <p:ph type="sldNum" sz="quarter" idx="12"/>
          </p:nvPr>
        </p:nvSpPr>
        <p:spPr/>
        <p:txBody>
          <a:bodyPr/>
          <a:lstStyle/>
          <a:p>
            <a:fld id="{48F63A3B-78C7-47BE-AE5E-E10140E04643}" type="slidenum">
              <a:rPr lang="en-US"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normAutofit/>
          </a:bodyPr>
          <a:lstStyle/>
          <a:p>
            <a:pPr eaLnBrk="1" hangingPunct="1"/>
            <a:r>
              <a:rPr lang="en-IE" altLang="zh-CN" dirty="0">
                <a:ea typeface="宋体" panose="02010600030101010101" pitchFamily="2" charset="-122"/>
              </a:rPr>
              <a:t>Some Basic Frequency Domain Filters</a:t>
            </a:r>
            <a:endParaRPr lang="en-US" altLang="zh-CN" dirty="0">
              <a:ea typeface="宋体" panose="02010600030101010101" pitchFamily="2" charset="-122"/>
            </a:endParaRPr>
          </a:p>
        </p:txBody>
      </p:sp>
      <p:pic>
        <p:nvPicPr>
          <p:cNvPr id="48131" name="Picture 7"/>
          <p:cNvPicPr>
            <a:picLocks noChangeAspect="1" noChangeArrowheads="1"/>
          </p:cNvPicPr>
          <p:nvPr/>
        </p:nvPicPr>
        <p:blipFill>
          <a:blip r:embed="rId3">
            <a:extLst>
              <a:ext uri="{28A0092B-C50C-407E-A947-70E740481C1C}">
                <a14:useLocalDpi xmlns:a14="http://schemas.microsoft.com/office/drawing/2010/main" val="0"/>
              </a:ext>
            </a:extLst>
          </a:blip>
          <a:srcRect r="39714" b="50064"/>
          <a:stretch>
            <a:fillRect/>
          </a:stretch>
        </p:blipFill>
        <p:spPr bwMode="auto">
          <a:xfrm>
            <a:off x="462503" y="1270135"/>
            <a:ext cx="3275012"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48F63A3B-78C7-47BE-AE5E-E10140E04643}" type="slidenum">
              <a:rPr lang="en-US" smtClean="0"/>
              <a:t>32</a:t>
            </a:fld>
            <a:endParaRPr lang="en-US" dirty="0"/>
          </a:p>
        </p:txBody>
      </p:sp>
      <p:pic>
        <p:nvPicPr>
          <p:cNvPr id="2" name="图片 1"/>
          <p:cNvPicPr>
            <a:picLocks noChangeAspect="1"/>
          </p:cNvPicPr>
          <p:nvPr/>
        </p:nvPicPr>
        <p:blipFill>
          <a:blip r:embed="rId4"/>
          <a:stretch>
            <a:fillRect/>
          </a:stretch>
        </p:blipFill>
        <p:spPr>
          <a:xfrm>
            <a:off x="3965034" y="1223131"/>
            <a:ext cx="7527066" cy="549834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normAutofit/>
          </a:bodyPr>
          <a:lstStyle/>
          <a:p>
            <a:pPr eaLnBrk="1" hangingPunct="1"/>
            <a:r>
              <a:rPr lang="en-US" altLang="zh-CN" dirty="0">
                <a:ea typeface="宋体" panose="02010600030101010101" pitchFamily="2" charset="-122"/>
              </a:rPr>
              <a:t>Filters Based on Gaussian Functions</a:t>
            </a:r>
            <a:endParaRPr lang="zh-CN" altLang="en-US" dirty="0">
              <a:ea typeface="宋体" panose="02010600030101010101" pitchFamily="2" charset="-122"/>
            </a:endParaRPr>
          </a:p>
        </p:txBody>
      </p:sp>
      <p:sp>
        <p:nvSpPr>
          <p:cNvPr id="50178" name="Rectangle 3"/>
          <p:cNvSpPr>
            <a:spLocks noGrp="1" noChangeArrowheads="1"/>
          </p:cNvSpPr>
          <p:nvPr>
            <p:ph idx="1"/>
          </p:nvPr>
        </p:nvSpPr>
        <p:spPr/>
        <p:txBody>
          <a:bodyPr/>
          <a:lstStyle/>
          <a:p>
            <a:pPr marL="261938" indent="-261938" algn="just" eaLnBrk="1" hangingPunct="1">
              <a:lnSpc>
                <a:spcPct val="150000"/>
              </a:lnSpc>
              <a:buFontTx/>
              <a:buChar char="•"/>
            </a:pPr>
            <a:r>
              <a:rPr lang="en-US" altLang="zh-CN" sz="2400" dirty="0">
                <a:ea typeface="宋体" panose="02010600030101010101" pitchFamily="2" charset="-122"/>
              </a:rPr>
              <a:t>Shapes are easily specified.</a:t>
            </a:r>
          </a:p>
          <a:p>
            <a:pPr marL="261938" indent="-261938" algn="just" eaLnBrk="1" hangingPunct="1">
              <a:lnSpc>
                <a:spcPct val="150000"/>
              </a:lnSpc>
              <a:buFontTx/>
              <a:buChar char="•"/>
            </a:pPr>
            <a:r>
              <a:rPr lang="en-US" altLang="zh-CN" sz="2400" dirty="0">
                <a:ea typeface="宋体" panose="02010600030101010101" pitchFamily="2" charset="-122"/>
              </a:rPr>
              <a:t>Forward and inverse Fourier transforms of a Gaussian function are real Gaussian functions.</a:t>
            </a:r>
            <a:r>
              <a:rPr lang="en-US" altLang="zh-CN" dirty="0">
                <a:ea typeface="宋体" panose="02010600030101010101" pitchFamily="2" charset="-122"/>
              </a:rPr>
              <a:t> </a:t>
            </a:r>
          </a:p>
          <a:p>
            <a:pPr marL="261938" indent="-261938" eaLnBrk="1" hangingPunct="1">
              <a:lnSpc>
                <a:spcPct val="150000"/>
              </a:lnSpc>
            </a:pPr>
            <a:endParaRPr lang="en-US" altLang="zh-CN" dirty="0">
              <a:ea typeface="宋体" panose="02010600030101010101" pitchFamily="2" charset="-122"/>
            </a:endParaRPr>
          </a:p>
          <a:p>
            <a:pPr marL="261938" indent="-261938" eaLnBrk="1" hangingPunct="1">
              <a:lnSpc>
                <a:spcPct val="150000"/>
              </a:lnSpc>
            </a:pPr>
            <a:endParaRPr lang="en-US" altLang="zh-CN" dirty="0">
              <a:ea typeface="宋体" panose="02010600030101010101" pitchFamily="2" charset="-122"/>
            </a:endParaRPr>
          </a:p>
          <a:p>
            <a:pPr marL="261938" indent="-261938" eaLnBrk="1" hangingPunct="1">
              <a:lnSpc>
                <a:spcPct val="150000"/>
              </a:lnSpc>
            </a:pPr>
            <a:endParaRPr lang="zh-CN" altLang="en-US" dirty="0">
              <a:ea typeface="宋体" panose="02010600030101010101" pitchFamily="2" charset="-122"/>
            </a:endParaRPr>
          </a:p>
        </p:txBody>
      </p:sp>
      <p:sp>
        <p:nvSpPr>
          <p:cNvPr id="50181" name="Text Box 6"/>
          <p:cNvSpPr txBox="1">
            <a:spLocks noChangeArrowheads="1"/>
          </p:cNvSpPr>
          <p:nvPr/>
        </p:nvSpPr>
        <p:spPr bwMode="auto">
          <a:xfrm>
            <a:off x="2274888" y="3416300"/>
            <a:ext cx="5544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dirty="0">
                <a:latin typeface="微软雅黑" panose="020B0503020204020204" pitchFamily="34" charset="-122"/>
                <a:ea typeface="微软雅黑" panose="020B0503020204020204" pitchFamily="34" charset="-122"/>
              </a:rPr>
              <a:t>The lowpass Gaussian filter function:</a:t>
            </a:r>
          </a:p>
        </p:txBody>
      </p:sp>
      <p:sp>
        <p:nvSpPr>
          <p:cNvPr id="50182" name="Text Box 7"/>
          <p:cNvSpPr txBox="1">
            <a:spLocks noChangeArrowheads="1"/>
          </p:cNvSpPr>
          <p:nvPr/>
        </p:nvSpPr>
        <p:spPr bwMode="auto">
          <a:xfrm>
            <a:off x="2244725" y="4895850"/>
            <a:ext cx="6992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dirty="0">
                <a:latin typeface="微软雅黑" panose="020B0503020204020204" pitchFamily="34" charset="-122"/>
                <a:ea typeface="微软雅黑" panose="020B0503020204020204" pitchFamily="34" charset="-122"/>
              </a:rPr>
              <a:t>The corresponding filter in the spatial domain:</a:t>
            </a:r>
          </a:p>
        </p:txBody>
      </p:sp>
      <p:sp>
        <p:nvSpPr>
          <p:cNvPr id="2" name="灯片编号占位符 1"/>
          <p:cNvSpPr>
            <a:spLocks noGrp="1"/>
          </p:cNvSpPr>
          <p:nvPr>
            <p:ph type="sldNum" sz="quarter" idx="12"/>
          </p:nvPr>
        </p:nvSpPr>
        <p:spPr/>
        <p:txBody>
          <a:bodyPr/>
          <a:lstStyle/>
          <a:p>
            <a:fld id="{48F63A3B-78C7-47BE-AE5E-E10140E04643}" type="slidenum">
              <a:rPr lang="en-US" smtClean="0"/>
              <a:t>33</a:t>
            </a:fld>
            <a:endParaRPr lang="en-US" dirty="0"/>
          </a:p>
        </p:txBody>
      </p:sp>
      <p:pic>
        <p:nvPicPr>
          <p:cNvPr id="3" name="图片 2"/>
          <p:cNvPicPr>
            <a:picLocks noChangeAspect="1"/>
          </p:cNvPicPr>
          <p:nvPr/>
        </p:nvPicPr>
        <p:blipFill>
          <a:blip r:embed="rId2"/>
          <a:stretch>
            <a:fillRect/>
          </a:stretch>
        </p:blipFill>
        <p:spPr>
          <a:xfrm>
            <a:off x="4724764" y="3873500"/>
            <a:ext cx="2886075" cy="819150"/>
          </a:xfrm>
          <a:prstGeom prst="rect">
            <a:avLst/>
          </a:prstGeom>
        </p:spPr>
      </p:pic>
      <p:pic>
        <p:nvPicPr>
          <p:cNvPr id="4" name="图片 3"/>
          <p:cNvPicPr>
            <a:picLocks noChangeAspect="1"/>
          </p:cNvPicPr>
          <p:nvPr/>
        </p:nvPicPr>
        <p:blipFill>
          <a:blip r:embed="rId3"/>
          <a:stretch>
            <a:fillRect/>
          </a:stretch>
        </p:blipFill>
        <p:spPr>
          <a:xfrm>
            <a:off x="4048894" y="5569220"/>
            <a:ext cx="4276725" cy="7143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normAutofit/>
          </a:bodyPr>
          <a:lstStyle/>
          <a:p>
            <a:pPr eaLnBrk="1" hangingPunct="1"/>
            <a:r>
              <a:rPr lang="en-US" altLang="zh-CN">
                <a:ea typeface="宋体" panose="02010600030101010101" pitchFamily="2" charset="-122"/>
              </a:rPr>
              <a:t>Filters Based on Gaussian Functions</a:t>
            </a:r>
            <a:endParaRPr lang="zh-CN" altLang="en-US">
              <a:ea typeface="宋体" panose="02010600030101010101" pitchFamily="2" charset="-122"/>
            </a:endParaRPr>
          </a:p>
        </p:txBody>
      </p:sp>
      <p:sp>
        <p:nvSpPr>
          <p:cNvPr id="51202" name="Rectangle 3"/>
          <p:cNvSpPr>
            <a:spLocks noGrp="1" noChangeArrowheads="1"/>
          </p:cNvSpPr>
          <p:nvPr>
            <p:ph idx="1"/>
          </p:nvPr>
        </p:nvSpPr>
        <p:spPr>
          <a:xfrm>
            <a:off x="550006" y="1236344"/>
            <a:ext cx="7134845" cy="4778375"/>
          </a:xfrm>
        </p:spPr>
        <p:txBody>
          <a:bodyPr>
            <a:normAutofit/>
          </a:bodyPr>
          <a:lstStyle/>
          <a:p>
            <a:pPr marL="0" indent="0" eaLnBrk="1" hangingPunct="1">
              <a:lnSpc>
                <a:spcPct val="150000"/>
              </a:lnSpc>
            </a:pPr>
            <a:r>
              <a:rPr lang="en-US" altLang="zh-CN" dirty="0">
                <a:ea typeface="宋体" panose="02010600030101010101" pitchFamily="2" charset="-122"/>
              </a:rPr>
              <a:t>Fourier transform pair</a:t>
            </a:r>
          </a:p>
          <a:p>
            <a:pPr lvl="1" algn="just" eaLnBrk="1" hangingPunct="1">
              <a:lnSpc>
                <a:spcPct val="150000"/>
              </a:lnSpc>
            </a:pPr>
            <a:r>
              <a:rPr lang="en-US" altLang="zh-CN" sz="2000" dirty="0">
                <a:ea typeface="宋体" panose="02010600030101010101" pitchFamily="2" charset="-122"/>
              </a:rPr>
              <a:t>Both components of which are Gaussian and real.</a:t>
            </a:r>
          </a:p>
          <a:p>
            <a:pPr lvl="1" algn="just" eaLnBrk="1" hangingPunct="1">
              <a:lnSpc>
                <a:spcPct val="150000"/>
              </a:lnSpc>
            </a:pPr>
            <a:r>
              <a:rPr lang="en-US" altLang="zh-CN" sz="2000" dirty="0">
                <a:ea typeface="宋体" panose="02010600030101010101" pitchFamily="2" charset="-122"/>
              </a:rPr>
              <a:t>The narrower the frequency domain filter:</a:t>
            </a:r>
          </a:p>
          <a:p>
            <a:pPr lvl="2" algn="just" eaLnBrk="1" hangingPunct="1">
              <a:lnSpc>
                <a:spcPct val="150000"/>
              </a:lnSpc>
            </a:pPr>
            <a:r>
              <a:rPr lang="en-US" altLang="zh-CN" dirty="0">
                <a:ea typeface="宋体" panose="02010600030101010101" pitchFamily="2" charset="-122"/>
              </a:rPr>
              <a:t>The more it will attenuate the low frequencies</a:t>
            </a:r>
          </a:p>
          <a:p>
            <a:pPr lvl="2" algn="just" eaLnBrk="1" hangingPunct="1">
              <a:lnSpc>
                <a:spcPct val="150000"/>
              </a:lnSpc>
            </a:pPr>
            <a:r>
              <a:rPr lang="en-US" altLang="zh-CN" dirty="0">
                <a:ea typeface="宋体" panose="02010600030101010101" pitchFamily="2" charset="-122"/>
              </a:rPr>
              <a:t>Resulting in increased blurring</a:t>
            </a:r>
          </a:p>
          <a:p>
            <a:pPr lvl="1" algn="just" eaLnBrk="1" hangingPunct="1">
              <a:lnSpc>
                <a:spcPct val="150000"/>
              </a:lnSpc>
            </a:pPr>
            <a:r>
              <a:rPr lang="en-US" altLang="zh-CN" sz="2000" dirty="0">
                <a:ea typeface="宋体" panose="02010600030101010101" pitchFamily="2" charset="-122"/>
              </a:rPr>
              <a:t>In the spatial domain:</a:t>
            </a:r>
          </a:p>
          <a:p>
            <a:pPr lvl="2" algn="just" eaLnBrk="1" hangingPunct="1">
              <a:lnSpc>
                <a:spcPct val="150000"/>
              </a:lnSpc>
            </a:pPr>
            <a:r>
              <a:rPr lang="en-US" altLang="zh-CN" dirty="0">
                <a:ea typeface="宋体" panose="02010600030101010101" pitchFamily="2" charset="-122"/>
              </a:rPr>
              <a:t>Implies a larger mask </a:t>
            </a:r>
            <a:endParaRPr lang="zh-CN" altLang="en-US"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34</a:t>
            </a:fld>
            <a:endParaRPr lang="en-US" dirty="0"/>
          </a:p>
        </p:txBody>
      </p:sp>
      <p:pic>
        <p:nvPicPr>
          <p:cNvPr id="3" name="图片 2"/>
          <p:cNvPicPr>
            <a:picLocks noChangeAspect="1"/>
          </p:cNvPicPr>
          <p:nvPr/>
        </p:nvPicPr>
        <p:blipFill>
          <a:blip r:embed="rId2"/>
          <a:stretch>
            <a:fillRect/>
          </a:stretch>
        </p:blipFill>
        <p:spPr>
          <a:xfrm>
            <a:off x="7877073" y="1236344"/>
            <a:ext cx="3572382" cy="532233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normAutofit/>
          </a:bodyPr>
          <a:lstStyle/>
          <a:p>
            <a:pPr eaLnBrk="1" hangingPunct="1"/>
            <a:r>
              <a:rPr lang="en-US" altLang="zh-CN" dirty="0">
                <a:ea typeface="宋体" panose="02010600030101010101" pitchFamily="2" charset="-122"/>
              </a:rPr>
              <a:t>Filters Based on Gaussian Functions</a:t>
            </a:r>
            <a:endParaRPr lang="zh-CN" altLang="en-US" dirty="0">
              <a:ea typeface="宋体" panose="02010600030101010101" pitchFamily="2" charset="-122"/>
            </a:endParaRPr>
          </a:p>
        </p:txBody>
      </p:sp>
      <p:sp>
        <p:nvSpPr>
          <p:cNvPr id="52226" name="Text Box 6"/>
          <p:cNvSpPr txBox="1">
            <a:spLocks noChangeArrowheads="1"/>
          </p:cNvSpPr>
          <p:nvPr/>
        </p:nvSpPr>
        <p:spPr bwMode="auto">
          <a:xfrm>
            <a:off x="1524001" y="1471613"/>
            <a:ext cx="5680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dirty="0">
                <a:latin typeface="微软雅黑" panose="020B0503020204020204" pitchFamily="34" charset="-122"/>
                <a:ea typeface="微软雅黑" panose="020B0503020204020204" pitchFamily="34" charset="-122"/>
              </a:rPr>
              <a:t>The </a:t>
            </a:r>
            <a:r>
              <a:rPr lang="en-US" altLang="zh-CN" sz="2400" dirty="0" err="1">
                <a:latin typeface="微软雅黑" panose="020B0503020204020204" pitchFamily="34" charset="-122"/>
                <a:ea typeface="微软雅黑" panose="020B0503020204020204" pitchFamily="34" charset="-122"/>
              </a:rPr>
              <a:t>highpass</a:t>
            </a:r>
            <a:r>
              <a:rPr lang="en-US" altLang="zh-CN" sz="2400" dirty="0">
                <a:latin typeface="微软雅黑" panose="020B0503020204020204" pitchFamily="34" charset="-122"/>
                <a:ea typeface="微软雅黑" panose="020B0503020204020204" pitchFamily="34" charset="-122"/>
              </a:rPr>
              <a:t> Gaussian filter function:</a:t>
            </a:r>
          </a:p>
        </p:txBody>
      </p:sp>
      <p:sp>
        <p:nvSpPr>
          <p:cNvPr id="52227" name="Text Box 7"/>
          <p:cNvSpPr txBox="1">
            <a:spLocks noChangeArrowheads="1"/>
          </p:cNvSpPr>
          <p:nvPr/>
        </p:nvSpPr>
        <p:spPr bwMode="auto">
          <a:xfrm>
            <a:off x="1524000" y="3992563"/>
            <a:ext cx="6992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dirty="0">
                <a:latin typeface="微软雅黑" panose="020B0503020204020204" pitchFamily="34" charset="-122"/>
                <a:ea typeface="微软雅黑" panose="020B0503020204020204" pitchFamily="34" charset="-122"/>
              </a:rPr>
              <a:t>The corresponding filter in the spatial domain:</a:t>
            </a:r>
          </a:p>
        </p:txBody>
      </p:sp>
      <p:sp>
        <p:nvSpPr>
          <p:cNvPr id="3" name="灯片编号占位符 2"/>
          <p:cNvSpPr>
            <a:spLocks noGrp="1"/>
          </p:cNvSpPr>
          <p:nvPr>
            <p:ph type="sldNum" sz="quarter" idx="12"/>
          </p:nvPr>
        </p:nvSpPr>
        <p:spPr/>
        <p:txBody>
          <a:bodyPr/>
          <a:lstStyle/>
          <a:p>
            <a:fld id="{48F63A3B-78C7-47BE-AE5E-E10140E04643}" type="slidenum">
              <a:rPr lang="en-US" smtClean="0"/>
              <a:t>35</a:t>
            </a:fld>
            <a:endParaRPr lang="en-US" dirty="0"/>
          </a:p>
        </p:txBody>
      </p:sp>
      <p:pic>
        <p:nvPicPr>
          <p:cNvPr id="2" name="图片 1"/>
          <p:cNvPicPr>
            <a:picLocks noChangeAspect="1"/>
          </p:cNvPicPr>
          <p:nvPr/>
        </p:nvPicPr>
        <p:blipFill>
          <a:blip r:embed="rId2"/>
          <a:stretch>
            <a:fillRect/>
          </a:stretch>
        </p:blipFill>
        <p:spPr>
          <a:xfrm>
            <a:off x="1946275" y="2237365"/>
            <a:ext cx="5301590" cy="690235"/>
          </a:xfrm>
          <a:prstGeom prst="rect">
            <a:avLst/>
          </a:prstGeom>
        </p:spPr>
      </p:pic>
      <p:pic>
        <p:nvPicPr>
          <p:cNvPr id="4" name="图片 3"/>
          <p:cNvPicPr>
            <a:picLocks noChangeAspect="1"/>
          </p:cNvPicPr>
          <p:nvPr/>
        </p:nvPicPr>
        <p:blipFill>
          <a:blip r:embed="rId3"/>
          <a:stretch>
            <a:fillRect/>
          </a:stretch>
        </p:blipFill>
        <p:spPr>
          <a:xfrm>
            <a:off x="1946275" y="2957365"/>
            <a:ext cx="3919504" cy="547818"/>
          </a:xfrm>
          <a:prstGeom prst="rect">
            <a:avLst/>
          </a:prstGeom>
        </p:spPr>
      </p:pic>
      <p:pic>
        <p:nvPicPr>
          <p:cNvPr id="5" name="图片 4"/>
          <p:cNvPicPr>
            <a:picLocks noChangeAspect="1"/>
          </p:cNvPicPr>
          <p:nvPr/>
        </p:nvPicPr>
        <p:blipFill>
          <a:blip r:embed="rId4"/>
          <a:stretch>
            <a:fillRect/>
          </a:stretch>
        </p:blipFill>
        <p:spPr>
          <a:xfrm>
            <a:off x="8207375" y="1359441"/>
            <a:ext cx="3319901" cy="5257668"/>
          </a:xfrm>
          <a:prstGeom prst="rect">
            <a:avLst/>
          </a:prstGeom>
        </p:spPr>
      </p:pic>
      <p:pic>
        <p:nvPicPr>
          <p:cNvPr id="6" name="图片 5"/>
          <p:cNvPicPr>
            <a:picLocks noChangeAspect="1"/>
          </p:cNvPicPr>
          <p:nvPr/>
        </p:nvPicPr>
        <p:blipFill>
          <a:blip r:embed="rId5"/>
          <a:stretch>
            <a:fillRect/>
          </a:stretch>
        </p:blipFill>
        <p:spPr>
          <a:xfrm>
            <a:off x="1946275" y="4845147"/>
            <a:ext cx="6925351" cy="66957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normAutofit/>
          </a:bodyPr>
          <a:lstStyle/>
          <a:p>
            <a:pPr eaLnBrk="1" hangingPunct="1"/>
            <a:r>
              <a:rPr lang="en-IE" altLang="zh-CN">
                <a:ea typeface="宋体" panose="02010600030101010101" pitchFamily="2" charset="-122"/>
              </a:rPr>
              <a:t>Smoothing Frequency Domain Filters</a:t>
            </a:r>
            <a:endParaRPr lang="en-US" altLang="zh-CN">
              <a:ea typeface="宋体" panose="02010600030101010101" pitchFamily="2" charset="-122"/>
            </a:endParaRPr>
          </a:p>
        </p:txBody>
      </p:sp>
      <p:sp>
        <p:nvSpPr>
          <p:cNvPr id="37891" name="Rectangle 3"/>
          <p:cNvSpPr>
            <a:spLocks noGrp="1" noChangeArrowheads="1"/>
          </p:cNvSpPr>
          <p:nvPr>
            <p:ph idx="1"/>
          </p:nvPr>
        </p:nvSpPr>
        <p:spPr/>
        <p:txBody>
          <a:bodyPr/>
          <a:lstStyle/>
          <a:p>
            <a:pPr marL="457200" indent="-457200" algn="just" eaLnBrk="1" hangingPunct="1">
              <a:lnSpc>
                <a:spcPct val="150000"/>
              </a:lnSpc>
              <a:buFont typeface="Wingdings" panose="05000000000000000000" pitchFamily="2" charset="2"/>
              <a:buChar char="n"/>
              <a:defRPr/>
            </a:pPr>
            <a:r>
              <a:rPr lang="en-IE" altLang="zh-CN" dirty="0">
                <a:ea typeface="宋体" panose="02010600030101010101" pitchFamily="2" charset="-122"/>
              </a:rPr>
              <a:t>Smoothing is achieved in the frequency domain by dropping out the high frequency components.</a:t>
            </a:r>
          </a:p>
          <a:p>
            <a:pPr marL="457200" indent="-457200" algn="just" eaLnBrk="1" hangingPunct="1">
              <a:lnSpc>
                <a:spcPct val="150000"/>
              </a:lnSpc>
              <a:buFont typeface="Wingdings" panose="05000000000000000000" pitchFamily="2" charset="2"/>
              <a:buChar char="n"/>
              <a:defRPr/>
            </a:pPr>
            <a:r>
              <a:rPr lang="en-IE" altLang="zh-CN" dirty="0">
                <a:ea typeface="宋体" panose="02010600030101010101" pitchFamily="2" charset="-122"/>
              </a:rPr>
              <a:t>The basic model for filtering is:</a:t>
            </a:r>
          </a:p>
          <a:p>
            <a:pPr marL="0" indent="0" algn="just" eaLnBrk="1" hangingPunct="1">
              <a:lnSpc>
                <a:spcPct val="150000"/>
              </a:lnSpc>
              <a:defRPr/>
            </a:pPr>
            <a:r>
              <a:rPr lang="en-IE" altLang="zh-CN" i="1" dirty="0">
                <a:latin typeface="Times New Roman" panose="02020603050405020304" pitchFamily="18" charset="0"/>
                <a:ea typeface="宋体" panose="02010600030101010101" pitchFamily="2" charset="-122"/>
              </a:rPr>
              <a:t>	G</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u</a:t>
            </a:r>
            <a:r>
              <a:rPr lang="en-IE" altLang="zh-CN" dirty="0">
                <a:latin typeface="Times New Roman" panose="02020603050405020304" pitchFamily="18" charset="0"/>
                <a:ea typeface="宋体" panose="02010600030101010101" pitchFamily="2" charset="-122"/>
              </a:rPr>
              <a:t>, </a:t>
            </a:r>
            <a:r>
              <a:rPr lang="en-IE" altLang="zh-CN" i="1" dirty="0">
                <a:latin typeface="Times New Roman" panose="02020603050405020304" pitchFamily="18" charset="0"/>
                <a:ea typeface="宋体" panose="02010600030101010101" pitchFamily="2" charset="-122"/>
              </a:rPr>
              <a:t>v</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 = H</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u</a:t>
            </a:r>
            <a:r>
              <a:rPr lang="en-IE" altLang="zh-CN" dirty="0">
                <a:latin typeface="Times New Roman" panose="02020603050405020304" pitchFamily="18" charset="0"/>
                <a:ea typeface="宋体" panose="02010600030101010101" pitchFamily="2" charset="-122"/>
              </a:rPr>
              <a:t>, </a:t>
            </a:r>
            <a:r>
              <a:rPr lang="en-IE" altLang="zh-CN" i="1" dirty="0">
                <a:latin typeface="Times New Roman" panose="02020603050405020304" pitchFamily="18" charset="0"/>
                <a:ea typeface="宋体" panose="02010600030101010101" pitchFamily="2" charset="-122"/>
              </a:rPr>
              <a:t>v</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F</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u</a:t>
            </a:r>
            <a:r>
              <a:rPr lang="en-IE" altLang="zh-CN" dirty="0">
                <a:latin typeface="Times New Roman" panose="02020603050405020304" pitchFamily="18" charset="0"/>
                <a:ea typeface="宋体" panose="02010600030101010101" pitchFamily="2" charset="-122"/>
              </a:rPr>
              <a:t>, </a:t>
            </a:r>
            <a:r>
              <a:rPr lang="en-IE" altLang="zh-CN" i="1" dirty="0">
                <a:latin typeface="Times New Roman" panose="02020603050405020304" pitchFamily="18" charset="0"/>
                <a:ea typeface="宋体" panose="02010600030101010101" pitchFamily="2" charset="-122"/>
              </a:rPr>
              <a:t>v</a:t>
            </a:r>
            <a:r>
              <a:rPr lang="en-IE" altLang="zh-CN" dirty="0">
                <a:latin typeface="Times New Roman" panose="02020603050405020304" pitchFamily="18" charset="0"/>
                <a:ea typeface="宋体" panose="02010600030101010101" pitchFamily="2" charset="-122"/>
              </a:rPr>
              <a:t>)</a:t>
            </a:r>
          </a:p>
          <a:p>
            <a:pPr marL="450850" indent="0" algn="just" eaLnBrk="1" hangingPunct="1">
              <a:lnSpc>
                <a:spcPct val="150000"/>
              </a:lnSpc>
              <a:defRPr/>
            </a:pPr>
            <a:r>
              <a:rPr lang="en-IE" altLang="zh-CN" dirty="0">
                <a:ea typeface="宋体" panose="02010600030101010101" pitchFamily="2" charset="-122"/>
              </a:rPr>
              <a:t>where </a:t>
            </a:r>
            <a:r>
              <a:rPr lang="en-IE" altLang="zh-CN" i="1" dirty="0">
                <a:latin typeface="Times New Roman" panose="02020603050405020304" pitchFamily="18" charset="0"/>
                <a:ea typeface="宋体" panose="02010600030101010101" pitchFamily="2" charset="-122"/>
              </a:rPr>
              <a:t>F</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u</a:t>
            </a:r>
            <a:r>
              <a:rPr lang="en-IE" altLang="zh-CN" dirty="0">
                <a:latin typeface="Times New Roman" panose="02020603050405020304" pitchFamily="18" charset="0"/>
                <a:ea typeface="宋体" panose="02010600030101010101" pitchFamily="2" charset="-122"/>
              </a:rPr>
              <a:t>, </a:t>
            </a:r>
            <a:r>
              <a:rPr lang="en-IE" altLang="zh-CN" i="1" dirty="0">
                <a:latin typeface="Times New Roman" panose="02020603050405020304" pitchFamily="18" charset="0"/>
                <a:ea typeface="宋体" panose="02010600030101010101" pitchFamily="2" charset="-122"/>
              </a:rPr>
              <a:t>v</a:t>
            </a:r>
            <a:r>
              <a:rPr lang="en-IE" altLang="zh-CN" dirty="0">
                <a:latin typeface="Times New Roman" panose="02020603050405020304" pitchFamily="18" charset="0"/>
                <a:ea typeface="宋体" panose="02010600030101010101" pitchFamily="2" charset="-122"/>
              </a:rPr>
              <a:t>)</a:t>
            </a:r>
            <a:r>
              <a:rPr lang="en-IE" altLang="zh-CN" dirty="0">
                <a:ea typeface="宋体" panose="02010600030101010101" pitchFamily="2" charset="-122"/>
              </a:rPr>
              <a:t> is the Fourier transform of the image being filtered and </a:t>
            </a:r>
            <a:r>
              <a:rPr lang="en-IE" altLang="zh-CN" i="1" dirty="0">
                <a:latin typeface="Times New Roman" panose="02020603050405020304" pitchFamily="18" charset="0"/>
                <a:ea typeface="宋体" panose="02010600030101010101" pitchFamily="2" charset="-122"/>
              </a:rPr>
              <a:t>H</a:t>
            </a:r>
            <a:r>
              <a:rPr lang="en-IE" altLang="zh-CN" dirty="0">
                <a:latin typeface="Times New Roman" panose="02020603050405020304" pitchFamily="18" charset="0"/>
                <a:ea typeface="宋体" panose="02010600030101010101" pitchFamily="2" charset="-122"/>
              </a:rPr>
              <a:t>(</a:t>
            </a:r>
            <a:r>
              <a:rPr lang="en-IE" altLang="zh-CN" i="1" dirty="0" err="1">
                <a:latin typeface="Times New Roman" panose="02020603050405020304" pitchFamily="18" charset="0"/>
                <a:ea typeface="宋体" panose="02010600030101010101" pitchFamily="2" charset="-122"/>
              </a:rPr>
              <a:t>u</a:t>
            </a:r>
            <a:r>
              <a:rPr lang="en-IE" altLang="zh-CN" dirty="0" err="1">
                <a:latin typeface="Times New Roman" panose="02020603050405020304" pitchFamily="18" charset="0"/>
                <a:ea typeface="宋体" panose="02010600030101010101" pitchFamily="2" charset="-122"/>
              </a:rPr>
              <a:t>,</a:t>
            </a:r>
            <a:r>
              <a:rPr lang="en-IE" altLang="zh-CN" i="1" dirty="0" err="1">
                <a:latin typeface="Times New Roman" panose="02020603050405020304" pitchFamily="18" charset="0"/>
                <a:ea typeface="宋体" panose="02010600030101010101" pitchFamily="2" charset="-122"/>
              </a:rPr>
              <a:t>v</a:t>
            </a:r>
            <a:r>
              <a:rPr lang="en-IE" altLang="zh-CN" dirty="0">
                <a:latin typeface="Times New Roman" panose="02020603050405020304" pitchFamily="18" charset="0"/>
                <a:ea typeface="宋体" panose="02010600030101010101" pitchFamily="2" charset="-122"/>
              </a:rPr>
              <a:t>)</a:t>
            </a:r>
            <a:r>
              <a:rPr lang="en-IE" altLang="zh-CN" dirty="0">
                <a:ea typeface="宋体" panose="02010600030101010101" pitchFamily="2" charset="-122"/>
              </a:rPr>
              <a:t> is the filter transform function.</a:t>
            </a:r>
          </a:p>
          <a:p>
            <a:pPr marL="457200" indent="-457200" algn="just" eaLnBrk="1" hangingPunct="1">
              <a:lnSpc>
                <a:spcPct val="150000"/>
              </a:lnSpc>
              <a:buFont typeface="Wingdings" panose="05000000000000000000" pitchFamily="2" charset="2"/>
              <a:buChar char="n"/>
              <a:defRPr/>
            </a:pPr>
            <a:r>
              <a:rPr lang="en-IE" altLang="zh-CN" i="1" dirty="0">
                <a:ea typeface="宋体" panose="02010600030101010101" pitchFamily="2" charset="-122"/>
              </a:rPr>
              <a:t>Low pass filters </a:t>
            </a:r>
            <a:r>
              <a:rPr lang="en-IE" altLang="zh-CN" dirty="0">
                <a:ea typeface="宋体" panose="02010600030101010101" pitchFamily="2" charset="-122"/>
              </a:rPr>
              <a:t>– only pass the low frequencies, drop the high ones.</a:t>
            </a:r>
            <a:endParaRPr lang="en-US" altLang="zh-CN" i="1"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normAutofit/>
          </a:bodyPr>
          <a:lstStyle/>
          <a:p>
            <a:pPr eaLnBrk="1" hangingPunct="1"/>
            <a:r>
              <a:rPr lang="en-IE" altLang="zh-CN">
                <a:ea typeface="宋体" panose="02010600030101010101" pitchFamily="2" charset="-122"/>
              </a:rPr>
              <a:t>Smoothing Frequency Domain Filters</a:t>
            </a:r>
            <a:endParaRPr lang="en-US" altLang="zh-CN">
              <a:ea typeface="宋体" panose="02010600030101010101" pitchFamily="2" charset="-122"/>
            </a:endParaRPr>
          </a:p>
        </p:txBody>
      </p:sp>
      <p:sp>
        <p:nvSpPr>
          <p:cNvPr id="55298" name="Rectangle 3"/>
          <p:cNvSpPr>
            <a:spLocks noGrp="1" noChangeArrowheads="1"/>
          </p:cNvSpPr>
          <p:nvPr>
            <p:ph idx="1"/>
          </p:nvPr>
        </p:nvSpPr>
        <p:spPr/>
        <p:txBody>
          <a:bodyPr>
            <a:normAutofit/>
          </a:bodyPr>
          <a:lstStyle/>
          <a:p>
            <a:pPr marL="0" indent="0" eaLnBrk="1" hangingPunct="1">
              <a:lnSpc>
                <a:spcPct val="150000"/>
              </a:lnSpc>
            </a:pPr>
            <a:r>
              <a:rPr lang="en-IE" altLang="zh-CN" dirty="0">
                <a:ea typeface="宋体" panose="02010600030101010101" pitchFamily="2" charset="-122"/>
              </a:rPr>
              <a:t>Three main smoothing frequency domain filters:</a:t>
            </a:r>
          </a:p>
          <a:p>
            <a:pPr marL="0" indent="0" eaLnBrk="1" hangingPunct="1">
              <a:lnSpc>
                <a:spcPct val="150000"/>
              </a:lnSpc>
              <a:buClr>
                <a:srgbClr val="FF0000"/>
              </a:buClr>
              <a:buFont typeface="Wingdings" panose="05000000000000000000" pitchFamily="2" charset="2"/>
              <a:buChar char="u"/>
            </a:pPr>
            <a:r>
              <a:rPr lang="en-IE" altLang="zh-CN" dirty="0">
                <a:ea typeface="宋体" panose="02010600030101010101" pitchFamily="2" charset="-122"/>
              </a:rPr>
              <a:t>Ideal lowpass filter</a:t>
            </a:r>
          </a:p>
          <a:p>
            <a:pPr marL="0" indent="0" eaLnBrk="1" hangingPunct="1">
              <a:lnSpc>
                <a:spcPct val="150000"/>
              </a:lnSpc>
              <a:buClr>
                <a:srgbClr val="FF0000"/>
              </a:buClr>
              <a:buFont typeface="Wingdings" panose="05000000000000000000" pitchFamily="2" charset="2"/>
              <a:buChar char="u"/>
            </a:pPr>
            <a:r>
              <a:rPr lang="en-IE" altLang="zh-CN" dirty="0">
                <a:ea typeface="宋体" panose="02010600030101010101" pitchFamily="2" charset="-122"/>
              </a:rPr>
              <a:t>Butterworth filter</a:t>
            </a:r>
          </a:p>
          <a:p>
            <a:pPr marL="0" indent="0" eaLnBrk="1" hangingPunct="1">
              <a:lnSpc>
                <a:spcPct val="150000"/>
              </a:lnSpc>
              <a:buClr>
                <a:srgbClr val="FF0000"/>
              </a:buClr>
              <a:buFont typeface="Wingdings" panose="05000000000000000000" pitchFamily="2" charset="2"/>
              <a:buChar char="u"/>
            </a:pPr>
            <a:r>
              <a:rPr lang="en-IE" altLang="zh-CN" dirty="0">
                <a:ea typeface="宋体" panose="02010600030101010101" pitchFamily="2" charset="-122"/>
              </a:rPr>
              <a:t>Gaussian filter</a:t>
            </a:r>
          </a:p>
          <a:p>
            <a:pPr marL="0" indent="0" eaLnBrk="1" hangingPunct="1">
              <a:lnSpc>
                <a:spcPct val="150000"/>
              </a:lnSpc>
            </a:pPr>
            <a:endParaRPr lang="en-IE" altLang="zh-CN" dirty="0">
              <a:ea typeface="宋体" panose="02010600030101010101" pitchFamily="2" charset="-122"/>
            </a:endParaRPr>
          </a:p>
          <a:p>
            <a:pPr marL="0" indent="0" eaLnBrk="1" hangingPunct="1">
              <a:lnSpc>
                <a:spcPct val="150000"/>
              </a:lnSpc>
            </a:pPr>
            <a:r>
              <a:rPr lang="en-IE" altLang="zh-CN" dirty="0">
                <a:ea typeface="宋体" panose="02010600030101010101" pitchFamily="2" charset="-122"/>
              </a:rPr>
              <a:t>These three filters cover the range from very sharp (ideal) to very smooth (Gaussian) filter functions.</a:t>
            </a:r>
            <a:endParaRPr lang="en-US" altLang="zh-CN" i="1"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IE" altLang="zh-CN" dirty="0">
                <a:ea typeface="宋体" panose="02010600030101010101" pitchFamily="2" charset="-122"/>
              </a:rPr>
              <a:t>Ideal Low Pass Filter</a:t>
            </a:r>
            <a:endParaRPr lang="en-US" altLang="zh-CN" dirty="0">
              <a:ea typeface="宋体" panose="02010600030101010101" pitchFamily="2" charset="-122"/>
            </a:endParaRPr>
          </a:p>
        </p:txBody>
      </p:sp>
      <p:sp>
        <p:nvSpPr>
          <p:cNvPr id="57346" name="Rectangle 3"/>
          <p:cNvSpPr>
            <a:spLocks noGrp="1" noChangeArrowheads="1"/>
          </p:cNvSpPr>
          <p:nvPr>
            <p:ph idx="1"/>
          </p:nvPr>
        </p:nvSpPr>
        <p:spPr>
          <a:xfrm>
            <a:off x="559735" y="1236344"/>
            <a:ext cx="11171824" cy="5174184"/>
          </a:xfrm>
        </p:spPr>
        <p:txBody>
          <a:bodyPr>
            <a:normAutofit fontScale="92500" lnSpcReduction="10000"/>
          </a:bodyPr>
          <a:lstStyle/>
          <a:p>
            <a:pPr marL="0" indent="0" algn="just" eaLnBrk="1" hangingPunct="1">
              <a:lnSpc>
                <a:spcPct val="150000"/>
              </a:lnSpc>
            </a:pPr>
            <a:r>
              <a:rPr lang="en-IE" altLang="zh-CN" dirty="0">
                <a:ea typeface="宋体" panose="02010600030101010101" pitchFamily="2" charset="-122"/>
              </a:rPr>
              <a:t>Simply cut off all high frequency components that are a specified distance </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D</a:t>
            </a:r>
            <a:r>
              <a:rPr lang="en-IE" altLang="zh-CN" i="1" baseline="-25000" dirty="0">
                <a:latin typeface="Times New Roman" panose="02020603050405020304" pitchFamily="18" charset="0"/>
                <a:ea typeface="宋体" panose="02010600030101010101" pitchFamily="2" charset="-122"/>
                <a:cs typeface="Times New Roman" panose="02020603050405020304" pitchFamily="18" charset="0"/>
              </a:rPr>
              <a:t>0</a:t>
            </a:r>
            <a:r>
              <a:rPr lang="en-IE" altLang="zh-CN" dirty="0">
                <a:ea typeface="宋体" panose="02010600030101010101" pitchFamily="2" charset="-122"/>
              </a:rPr>
              <a:t> from the origin of the transform.</a:t>
            </a:r>
          </a:p>
          <a:p>
            <a:pPr marL="0" indent="0" eaLnBrk="1" hangingPunct="1">
              <a:lnSpc>
                <a:spcPct val="150000"/>
              </a:lnSpc>
            </a:pPr>
            <a:endParaRPr lang="en-IE" altLang="zh-CN" dirty="0">
              <a:ea typeface="宋体" panose="02010600030101010101" pitchFamily="2" charset="-122"/>
            </a:endParaRPr>
          </a:p>
          <a:p>
            <a:pPr marL="0" indent="0" eaLnBrk="1" hangingPunct="1">
              <a:lnSpc>
                <a:spcPct val="150000"/>
              </a:lnSpc>
            </a:pPr>
            <a:endParaRPr lang="en-IE" altLang="zh-CN" dirty="0">
              <a:ea typeface="宋体" panose="02010600030101010101" pitchFamily="2" charset="-122"/>
            </a:endParaRPr>
          </a:p>
          <a:p>
            <a:pPr marL="0" indent="0" eaLnBrk="1" hangingPunct="1">
              <a:lnSpc>
                <a:spcPct val="150000"/>
              </a:lnSpc>
            </a:pPr>
            <a:endParaRPr lang="en-IE" altLang="zh-CN" dirty="0">
              <a:ea typeface="宋体" panose="02010600030101010101" pitchFamily="2" charset="-122"/>
            </a:endParaRPr>
          </a:p>
          <a:p>
            <a:pPr marL="0" indent="0" eaLnBrk="1" hangingPunct="1">
              <a:lnSpc>
                <a:spcPct val="150000"/>
              </a:lnSpc>
            </a:pPr>
            <a:endParaRPr lang="en-IE" altLang="zh-CN" dirty="0">
              <a:ea typeface="宋体" panose="02010600030101010101" pitchFamily="2" charset="-122"/>
            </a:endParaRPr>
          </a:p>
          <a:p>
            <a:pPr marL="0" indent="0" eaLnBrk="1" hangingPunct="1">
              <a:lnSpc>
                <a:spcPct val="150000"/>
              </a:lnSpc>
            </a:pPr>
            <a:endParaRPr lang="en-IE" altLang="zh-CN" sz="2400" dirty="0">
              <a:ea typeface="宋体" panose="02010600030101010101" pitchFamily="2" charset="-122"/>
            </a:endParaRPr>
          </a:p>
          <a:p>
            <a:pPr marL="0" indent="0" eaLnBrk="1" hangingPunct="1">
              <a:lnSpc>
                <a:spcPct val="150000"/>
              </a:lnSpc>
            </a:pPr>
            <a:r>
              <a:rPr lang="en-IE" altLang="zh-CN" dirty="0">
                <a:ea typeface="宋体" panose="02010600030101010101" pitchFamily="2" charset="-122"/>
              </a:rPr>
              <a:t>Changing the distance changes the behaviour of the filter. </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D</a:t>
            </a:r>
            <a:r>
              <a:rPr lang="en-IE" altLang="zh-CN" i="1" baseline="-25000" dirty="0">
                <a:latin typeface="Times New Roman" panose="02020603050405020304" pitchFamily="18" charset="0"/>
                <a:ea typeface="宋体" panose="02010600030101010101" pitchFamily="2" charset="-122"/>
                <a:cs typeface="Times New Roman" panose="02020603050405020304" pitchFamily="18" charset="0"/>
              </a:rPr>
              <a:t>0</a:t>
            </a:r>
            <a:r>
              <a:rPr lang="en-IE" altLang="zh-CN" dirty="0">
                <a:ea typeface="宋体" panose="02010600030101010101" pitchFamily="2" charset="-122"/>
              </a:rPr>
              <a:t> is also called </a:t>
            </a:r>
            <a:r>
              <a:rPr lang="en-IE" altLang="zh-CN" b="1" dirty="0" err="1">
                <a:ea typeface="宋体" panose="02010600030101010101" pitchFamily="2" charset="-122"/>
              </a:rPr>
              <a:t>cutoff</a:t>
            </a:r>
            <a:r>
              <a:rPr lang="en-IE" altLang="zh-CN" b="1" dirty="0">
                <a:ea typeface="宋体" panose="02010600030101010101" pitchFamily="2" charset="-122"/>
              </a:rPr>
              <a:t> frequency</a:t>
            </a:r>
            <a:r>
              <a:rPr lang="en-IE" altLang="zh-CN" dirty="0">
                <a:ea typeface="宋体" panose="02010600030101010101" pitchFamily="2" charset="-122"/>
              </a:rPr>
              <a:t>.</a:t>
            </a:r>
            <a:endParaRPr lang="en-US"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38</a:t>
            </a:fld>
            <a:endParaRPr lang="en-US" dirty="0"/>
          </a:p>
        </p:txBody>
      </p:sp>
      <p:pic>
        <p:nvPicPr>
          <p:cNvPr id="3" name="图片 2"/>
          <p:cNvPicPr>
            <a:picLocks noChangeAspect="1"/>
          </p:cNvPicPr>
          <p:nvPr/>
        </p:nvPicPr>
        <p:blipFill>
          <a:blip r:embed="rId3"/>
          <a:stretch>
            <a:fillRect/>
          </a:stretch>
        </p:blipFill>
        <p:spPr>
          <a:xfrm>
            <a:off x="1100137" y="2378210"/>
            <a:ext cx="9991725" cy="27241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IE" altLang="zh-CN">
                <a:ea typeface="宋体" panose="02010600030101010101" pitchFamily="2" charset="-122"/>
              </a:rPr>
              <a:t>Ideal Low Pass Filter (cont…)</a:t>
            </a:r>
            <a:endParaRPr lang="en-US" altLang="zh-CN">
              <a:ea typeface="宋体" panose="02010600030101010101" pitchFamily="2" charset="-122"/>
            </a:endParaRPr>
          </a:p>
        </p:txBody>
      </p:sp>
      <p:sp>
        <p:nvSpPr>
          <p:cNvPr id="59394" name="Rectangle 3"/>
          <p:cNvSpPr>
            <a:spLocks noGrp="1" noChangeArrowheads="1"/>
          </p:cNvSpPr>
          <p:nvPr>
            <p:ph idx="1"/>
          </p:nvPr>
        </p:nvSpPr>
        <p:spPr/>
        <p:txBody>
          <a:bodyPr>
            <a:normAutofit/>
          </a:bodyPr>
          <a:lstStyle/>
          <a:p>
            <a:pPr marL="0" indent="0" eaLnBrk="1" hangingPunct="1">
              <a:lnSpc>
                <a:spcPct val="150000"/>
              </a:lnSpc>
            </a:pPr>
            <a:r>
              <a:rPr lang="en-IE" altLang="zh-CN" dirty="0">
                <a:ea typeface="宋体" panose="02010600030101010101" pitchFamily="2" charset="-122"/>
              </a:rPr>
              <a:t>The transfer function for the ideal low pass filter can be given as:</a:t>
            </a:r>
          </a:p>
          <a:p>
            <a:pPr marL="0" indent="0" eaLnBrk="1" hangingPunct="1">
              <a:lnSpc>
                <a:spcPct val="150000"/>
              </a:lnSpc>
            </a:pPr>
            <a:endParaRPr lang="en-IE" altLang="zh-CN" dirty="0">
              <a:ea typeface="宋体" panose="02010600030101010101" pitchFamily="2" charset="-122"/>
            </a:endParaRPr>
          </a:p>
          <a:p>
            <a:pPr marL="0" indent="0" eaLnBrk="1" hangingPunct="1">
              <a:lnSpc>
                <a:spcPct val="150000"/>
              </a:lnSpc>
            </a:pPr>
            <a:endParaRPr lang="en-IE" altLang="zh-CN" dirty="0">
              <a:ea typeface="宋体" panose="02010600030101010101" pitchFamily="2" charset="-122"/>
            </a:endParaRPr>
          </a:p>
          <a:p>
            <a:pPr marL="0" indent="0" eaLnBrk="1" hangingPunct="1">
              <a:lnSpc>
                <a:spcPct val="150000"/>
              </a:lnSpc>
            </a:pPr>
            <a:endParaRPr lang="en-IE" altLang="zh-CN" dirty="0">
              <a:ea typeface="宋体" panose="02010600030101010101" pitchFamily="2" charset="-122"/>
            </a:endParaRPr>
          </a:p>
          <a:p>
            <a:pPr marL="0" indent="0" eaLnBrk="1" hangingPunct="1">
              <a:lnSpc>
                <a:spcPct val="150000"/>
              </a:lnSpc>
            </a:pPr>
            <a:r>
              <a:rPr lang="en-IE" altLang="zh-CN" dirty="0">
                <a:ea typeface="宋体" panose="02010600030101010101" pitchFamily="2" charset="-122"/>
              </a:rPr>
              <a:t>It is called 2D ideal low pass filter (ILPF) </a:t>
            </a:r>
          </a:p>
          <a:p>
            <a:pPr marL="0" indent="0" eaLnBrk="1" hangingPunct="1">
              <a:lnSpc>
                <a:spcPct val="150000"/>
              </a:lnSpc>
            </a:pPr>
            <a:r>
              <a:rPr lang="en-IE" altLang="zh-CN" dirty="0">
                <a:ea typeface="宋体" panose="02010600030101010101" pitchFamily="2" charset="-122"/>
              </a:rPr>
              <a:t>where </a:t>
            </a:r>
            <a:r>
              <a:rPr lang="en-IE" altLang="zh-CN" i="1" dirty="0">
                <a:latin typeface="Times New Roman" panose="02020603050405020304" pitchFamily="18" charset="0"/>
                <a:ea typeface="宋体" panose="02010600030101010101" pitchFamily="2" charset="-122"/>
              </a:rPr>
              <a:t>D</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u</a:t>
            </a:r>
            <a:r>
              <a:rPr lang="en-IE" altLang="zh-CN" dirty="0">
                <a:latin typeface="Times New Roman" panose="02020603050405020304" pitchFamily="18" charset="0"/>
                <a:ea typeface="宋体" panose="02010600030101010101" pitchFamily="2" charset="-122"/>
              </a:rPr>
              <a:t>, </a:t>
            </a:r>
            <a:r>
              <a:rPr lang="en-IE" altLang="zh-CN" i="1" dirty="0">
                <a:latin typeface="Times New Roman" panose="02020603050405020304" pitchFamily="18" charset="0"/>
                <a:ea typeface="宋体" panose="02010600030101010101" pitchFamily="2" charset="-122"/>
              </a:rPr>
              <a:t>v</a:t>
            </a:r>
            <a:r>
              <a:rPr lang="en-IE" altLang="zh-CN" dirty="0">
                <a:latin typeface="Times New Roman" panose="02020603050405020304" pitchFamily="18" charset="0"/>
                <a:ea typeface="宋体" panose="02010600030101010101" pitchFamily="2" charset="-122"/>
              </a:rPr>
              <a:t>)</a:t>
            </a:r>
            <a:r>
              <a:rPr lang="en-IE" altLang="zh-CN" dirty="0">
                <a:ea typeface="宋体" panose="02010600030101010101" pitchFamily="2" charset="-122"/>
              </a:rPr>
              <a:t> is given as:</a:t>
            </a:r>
          </a:p>
          <a:p>
            <a:pPr marL="0" indent="0" eaLnBrk="1" hangingPunct="1">
              <a:lnSpc>
                <a:spcPct val="150000"/>
              </a:lnSpc>
            </a:pPr>
            <a:endParaRPr lang="zh-CN" altLang="en-US" dirty="0">
              <a:ea typeface="宋体" panose="02010600030101010101" pitchFamily="2" charset="-122"/>
            </a:endParaRPr>
          </a:p>
        </p:txBody>
      </p:sp>
      <p:graphicFrame>
        <p:nvGraphicFramePr>
          <p:cNvPr id="59395" name="Object 4"/>
          <p:cNvGraphicFramePr>
            <a:graphicFrameLocks noChangeAspect="1"/>
          </p:cNvGraphicFramePr>
          <p:nvPr>
            <p:extLst>
              <p:ext uri="{D42A27DB-BD31-4B8C-83A1-F6EECF244321}">
                <p14:modId xmlns:p14="http://schemas.microsoft.com/office/powerpoint/2010/main" val="1627455230"/>
              </p:ext>
            </p:extLst>
          </p:nvPr>
        </p:nvGraphicFramePr>
        <p:xfrm>
          <a:off x="3435283" y="2076620"/>
          <a:ext cx="4916488" cy="1354137"/>
        </p:xfrm>
        <a:graphic>
          <a:graphicData uri="http://schemas.openxmlformats.org/presentationml/2006/ole">
            <mc:AlternateContent xmlns:mc="http://schemas.openxmlformats.org/markup-compatibility/2006">
              <mc:Choice xmlns:v="urn:schemas-microsoft-com:vml" Requires="v">
                <p:oleObj spid="_x0000_s59487" name="公式" r:id="rId4" imgW="1752600" imgH="482600" progId="Equation.3">
                  <p:embed/>
                </p:oleObj>
              </mc:Choice>
              <mc:Fallback>
                <p:oleObj name="公式" r:id="rId4" imgW="1752600" imgH="482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283" y="2076620"/>
                        <a:ext cx="4916488"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396" name="Object 5"/>
          <p:cNvGraphicFramePr>
            <a:graphicFrameLocks noChangeAspect="1"/>
          </p:cNvGraphicFramePr>
          <p:nvPr>
            <p:extLst>
              <p:ext uri="{D42A27DB-BD31-4B8C-83A1-F6EECF244321}">
                <p14:modId xmlns:p14="http://schemas.microsoft.com/office/powerpoint/2010/main" val="3621843704"/>
              </p:ext>
            </p:extLst>
          </p:nvPr>
        </p:nvGraphicFramePr>
        <p:xfrm>
          <a:off x="2598670" y="5373369"/>
          <a:ext cx="6589713" cy="641350"/>
        </p:xfrm>
        <a:graphic>
          <a:graphicData uri="http://schemas.openxmlformats.org/presentationml/2006/ole">
            <mc:AlternateContent xmlns:mc="http://schemas.openxmlformats.org/markup-compatibility/2006">
              <mc:Choice xmlns:v="urn:schemas-microsoft-com:vml" Requires="v">
                <p:oleObj spid="_x0000_s59488" name="公式" r:id="rId6" imgW="2349500" imgH="228600" progId="Equation.3">
                  <p:embed/>
                </p:oleObj>
              </mc:Choice>
              <mc:Fallback>
                <p:oleObj name="公式" r:id="rId6" imgW="234950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8670" y="5373369"/>
                        <a:ext cx="65897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fld id="{48F63A3B-78C7-47BE-AE5E-E10140E04643}"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ChangeArrowheads="1"/>
          </p:cNvSpPr>
          <p:nvPr/>
        </p:nvSpPr>
        <p:spPr bwMode="auto">
          <a:xfrm>
            <a:off x="553915" y="1252660"/>
            <a:ext cx="11148646"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1938" indent="-261938">
              <a:tabLst>
                <a:tab pos="4038600" algn="l"/>
              </a:tabLst>
              <a:defRPr>
                <a:solidFill>
                  <a:schemeClr val="tx1"/>
                </a:solidFill>
                <a:latin typeface="Arial" panose="020B0604020202020204" pitchFamily="34" charset="0"/>
              </a:defRPr>
            </a:lvl1pPr>
            <a:lvl2pPr>
              <a:tabLst>
                <a:tab pos="4038600" algn="l"/>
              </a:tabLst>
              <a:defRPr>
                <a:solidFill>
                  <a:schemeClr val="tx1"/>
                </a:solidFill>
                <a:latin typeface="Arial" panose="020B0604020202020204" pitchFamily="34" charset="0"/>
              </a:defRPr>
            </a:lvl2pPr>
            <a:lvl3pPr>
              <a:tabLst>
                <a:tab pos="4038600" algn="l"/>
              </a:tabLst>
              <a:defRPr>
                <a:solidFill>
                  <a:schemeClr val="tx1"/>
                </a:solidFill>
                <a:latin typeface="Arial" panose="020B0604020202020204" pitchFamily="34" charset="0"/>
              </a:defRPr>
            </a:lvl3pPr>
            <a:lvl4pPr>
              <a:tabLst>
                <a:tab pos="4038600" algn="l"/>
              </a:tabLst>
              <a:defRPr>
                <a:solidFill>
                  <a:schemeClr val="tx1"/>
                </a:solidFill>
                <a:latin typeface="Arial" panose="020B0604020202020204" pitchFamily="34" charset="0"/>
              </a:defRPr>
            </a:lvl4pPr>
            <a:lvl5pPr>
              <a:tabLst>
                <a:tab pos="4038600" algn="l"/>
              </a:tabLst>
              <a:defRPr>
                <a:solidFill>
                  <a:schemeClr val="tx1"/>
                </a:solidFill>
                <a:latin typeface="Arial" panose="020B0604020202020204" pitchFamily="34" charset="0"/>
              </a:defRPr>
            </a:lvl5pPr>
            <a:lvl6pPr fontAlgn="base">
              <a:spcBef>
                <a:spcPct val="0"/>
              </a:spcBef>
              <a:spcAft>
                <a:spcPct val="0"/>
              </a:spcAft>
              <a:tabLst>
                <a:tab pos="4038600" algn="l"/>
              </a:tabLst>
              <a:defRPr>
                <a:solidFill>
                  <a:schemeClr val="tx1"/>
                </a:solidFill>
                <a:latin typeface="Arial" panose="020B0604020202020204" pitchFamily="34" charset="0"/>
              </a:defRPr>
            </a:lvl6pPr>
            <a:lvl7pPr fontAlgn="base">
              <a:spcBef>
                <a:spcPct val="0"/>
              </a:spcBef>
              <a:spcAft>
                <a:spcPct val="0"/>
              </a:spcAft>
              <a:tabLst>
                <a:tab pos="4038600" algn="l"/>
              </a:tabLst>
              <a:defRPr>
                <a:solidFill>
                  <a:schemeClr val="tx1"/>
                </a:solidFill>
                <a:latin typeface="Arial" panose="020B0604020202020204" pitchFamily="34" charset="0"/>
              </a:defRPr>
            </a:lvl7pPr>
            <a:lvl8pPr fontAlgn="base">
              <a:spcBef>
                <a:spcPct val="0"/>
              </a:spcBef>
              <a:spcAft>
                <a:spcPct val="0"/>
              </a:spcAft>
              <a:tabLst>
                <a:tab pos="4038600" algn="l"/>
              </a:tabLst>
              <a:defRPr>
                <a:solidFill>
                  <a:schemeClr val="tx1"/>
                </a:solidFill>
                <a:latin typeface="Arial" panose="020B0604020202020204" pitchFamily="34" charset="0"/>
              </a:defRPr>
            </a:lvl8pPr>
            <a:lvl9pPr fontAlgn="base">
              <a:spcBef>
                <a:spcPct val="0"/>
              </a:spcBef>
              <a:spcAft>
                <a:spcPct val="0"/>
              </a:spcAft>
              <a:tabLst>
                <a:tab pos="4038600" algn="l"/>
              </a:tabLst>
              <a:defRPr>
                <a:solidFill>
                  <a:schemeClr val="tx1"/>
                </a:solidFill>
                <a:latin typeface="Arial" panose="020B0604020202020204" pitchFamily="34" charset="0"/>
              </a:defRPr>
            </a:lvl9pPr>
          </a:lstStyle>
          <a:p>
            <a:pPr>
              <a:lnSpc>
                <a:spcPct val="150000"/>
              </a:lnSpc>
              <a:spcBef>
                <a:spcPct val="20000"/>
              </a:spcBef>
            </a:pPr>
            <a:r>
              <a:rPr lang="en-IE" altLang="zh-CN" sz="2000" dirty="0">
                <a:latin typeface="+mn-ea"/>
              </a:rPr>
              <a:t>The most important characteristics of Fourier Transform:</a:t>
            </a:r>
          </a:p>
          <a:p>
            <a:pPr algn="just">
              <a:lnSpc>
                <a:spcPct val="150000"/>
              </a:lnSpc>
              <a:spcBef>
                <a:spcPct val="20000"/>
              </a:spcBef>
              <a:buFont typeface="Wingdings" panose="05000000000000000000" pitchFamily="2" charset="2"/>
              <a:buChar char="n"/>
            </a:pPr>
            <a:r>
              <a:rPr lang="en-IE" altLang="zh-CN" sz="2000" dirty="0">
                <a:latin typeface="+mn-ea"/>
              </a:rPr>
              <a:t>A function is transformed by Fourier transform, can be reconstructed (recovered) completely via an inverse process, with no loss of information.</a:t>
            </a:r>
          </a:p>
          <a:p>
            <a:pPr algn="just">
              <a:lnSpc>
                <a:spcPct val="150000"/>
              </a:lnSpc>
              <a:spcBef>
                <a:spcPct val="20000"/>
              </a:spcBef>
              <a:buFont typeface="Wingdings" panose="05000000000000000000" pitchFamily="2" charset="2"/>
              <a:buChar char="n"/>
            </a:pPr>
            <a:r>
              <a:rPr lang="en-IE" altLang="zh-CN" sz="2000" dirty="0">
                <a:latin typeface="+mn-ea"/>
              </a:rPr>
              <a:t>It allows us to work in Fourier domain, and then return to the original domain of the function without losing any information.</a:t>
            </a:r>
          </a:p>
          <a:p>
            <a:pPr algn="just">
              <a:lnSpc>
                <a:spcPct val="150000"/>
              </a:lnSpc>
              <a:spcBef>
                <a:spcPct val="20000"/>
              </a:spcBef>
              <a:buFont typeface="Wingdings" panose="05000000000000000000" pitchFamily="2" charset="2"/>
              <a:buChar char="n"/>
            </a:pPr>
            <a:r>
              <a:rPr lang="en-IE" altLang="zh-CN" sz="2000" dirty="0">
                <a:latin typeface="+mn-ea"/>
              </a:rPr>
              <a:t>During the past century, and especially in the past years, entire industries and academic disciplines have flourished as a result of Fourier</a:t>
            </a:r>
            <a:r>
              <a:rPr lang="en-IE" altLang="zh-CN" sz="2000" dirty="0">
                <a:latin typeface="Times New Roman" panose="02020603050405020304" pitchFamily="18" charset="0"/>
                <a:cs typeface="Times New Roman" panose="02020603050405020304" pitchFamily="18" charset="0"/>
              </a:rPr>
              <a:t>’</a:t>
            </a:r>
            <a:r>
              <a:rPr lang="en-IE" altLang="zh-CN" sz="2000" dirty="0">
                <a:latin typeface="+mn-ea"/>
              </a:rPr>
              <a:t>s ideas.</a:t>
            </a:r>
          </a:p>
          <a:p>
            <a:pPr algn="just">
              <a:lnSpc>
                <a:spcPct val="150000"/>
              </a:lnSpc>
              <a:spcBef>
                <a:spcPct val="20000"/>
              </a:spcBef>
              <a:buFont typeface="Wingdings" panose="05000000000000000000" pitchFamily="2" charset="2"/>
              <a:buChar char="n"/>
            </a:pPr>
            <a:r>
              <a:rPr lang="en-IE" altLang="zh-CN" sz="2000" dirty="0">
                <a:latin typeface="+mn-ea"/>
              </a:rPr>
              <a:t>The advent of digital computation and the discovery of a </a:t>
            </a:r>
            <a:r>
              <a:rPr lang="en-US" altLang="zh-CN" sz="2000" dirty="0">
                <a:latin typeface="+mn-ea"/>
              </a:rPr>
              <a:t>F</a:t>
            </a:r>
            <a:r>
              <a:rPr lang="en-IE" altLang="zh-CN" sz="2000" dirty="0" err="1">
                <a:latin typeface="+mn-ea"/>
              </a:rPr>
              <a:t>ast</a:t>
            </a:r>
            <a:r>
              <a:rPr lang="en-IE" altLang="zh-CN" sz="2000" dirty="0">
                <a:latin typeface="+mn-ea"/>
              </a:rPr>
              <a:t> Fourier </a:t>
            </a:r>
            <a:r>
              <a:rPr lang="en-US" altLang="zh-CN" sz="2000" dirty="0">
                <a:latin typeface="+mn-ea"/>
              </a:rPr>
              <a:t>T</a:t>
            </a:r>
            <a:r>
              <a:rPr lang="en-IE" altLang="zh-CN" sz="2000" dirty="0" err="1">
                <a:latin typeface="+mn-ea"/>
              </a:rPr>
              <a:t>ransform</a:t>
            </a:r>
            <a:r>
              <a:rPr lang="en-IE" altLang="zh-CN" sz="2000" dirty="0">
                <a:latin typeface="+mn-ea"/>
              </a:rPr>
              <a:t>(FFT) algorithm in the late 1950s revolutionized the field of signal processing.</a:t>
            </a:r>
            <a:endParaRPr lang="en-US" altLang="zh-CN" sz="2000" i="1" dirty="0">
              <a:latin typeface="+mn-ea"/>
            </a:endParaRPr>
          </a:p>
        </p:txBody>
      </p:sp>
      <p:sp>
        <p:nvSpPr>
          <p:cNvPr id="2" name="标题 1"/>
          <p:cNvSpPr>
            <a:spLocks noGrp="1"/>
          </p:cNvSpPr>
          <p:nvPr>
            <p:ph type="title"/>
          </p:nvPr>
        </p:nvSpPr>
        <p:spPr/>
        <p:txBody>
          <a:bodyPr/>
          <a:lstStyle/>
          <a:p>
            <a:r>
              <a:rPr lang="en-US" altLang="zh-CN" dirty="0"/>
              <a:t>The Big Idea</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4</a:t>
            </a:fld>
            <a:endParaRPr lang="en-US"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10"/>
          <p:cNvSpPr>
            <a:spLocks noGrp="1" noChangeArrowheads="1"/>
          </p:cNvSpPr>
          <p:nvPr>
            <p:ph type="title"/>
          </p:nvPr>
        </p:nvSpPr>
        <p:spPr/>
        <p:txBody>
          <a:bodyPr/>
          <a:lstStyle/>
          <a:p>
            <a:pPr eaLnBrk="1" hangingPunct="1"/>
            <a:r>
              <a:rPr lang="en-IE" altLang="zh-CN">
                <a:ea typeface="宋体" panose="02010600030101010101" pitchFamily="2" charset="-122"/>
              </a:rPr>
              <a:t>Ideal Low Pass Filter (cont…)</a:t>
            </a:r>
            <a:endParaRPr lang="en-US" altLang="zh-CN">
              <a:ea typeface="宋体" panose="02010600030101010101" pitchFamily="2" charset="-122"/>
            </a:endParaRPr>
          </a:p>
        </p:txBody>
      </p:sp>
      <p:sp>
        <p:nvSpPr>
          <p:cNvPr id="61444" name="Text Box 11"/>
          <p:cNvSpPr txBox="1">
            <a:spLocks noChangeArrowheads="1"/>
          </p:cNvSpPr>
          <p:nvPr/>
        </p:nvSpPr>
        <p:spPr bwMode="auto">
          <a:xfrm>
            <a:off x="525293" y="1366823"/>
            <a:ext cx="112159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just"/>
            <a:r>
              <a:rPr lang="en-US" altLang="zh-CN" sz="2400" dirty="0">
                <a:latin typeface="微软雅黑" panose="020B0503020204020204" pitchFamily="34" charset="-122"/>
                <a:ea typeface="微软雅黑" panose="020B0503020204020204" pitchFamily="34" charset="-122"/>
              </a:rPr>
              <a:t>One way to establish a set of standard cutoff frequency location is to compute circles that enclose specified amount of total image power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400" dirty="0">
                <a:latin typeface="微软雅黑" panose="020B0503020204020204" pitchFamily="34" charset="-122"/>
                <a:ea typeface="微软雅黑" panose="020B0503020204020204" pitchFamily="34" charset="-122"/>
              </a:rPr>
              <a:t>:</a:t>
            </a:r>
            <a:r>
              <a:rPr lang="en-US" altLang="zh-CN" sz="2400" baseline="-25000" dirty="0">
                <a:latin typeface="微软雅黑" panose="020B0503020204020204" pitchFamily="34" charset="-122"/>
                <a:ea typeface="微软雅黑" panose="020B0503020204020204" pitchFamily="34" charset="-122"/>
              </a:rPr>
              <a:t> </a:t>
            </a:r>
          </a:p>
        </p:txBody>
      </p:sp>
      <p:sp>
        <p:nvSpPr>
          <p:cNvPr id="61445" name="Text Box 12"/>
          <p:cNvSpPr txBox="1">
            <a:spLocks noChangeArrowheads="1"/>
          </p:cNvSpPr>
          <p:nvPr/>
        </p:nvSpPr>
        <p:spPr bwMode="auto">
          <a:xfrm>
            <a:off x="661482" y="4667251"/>
            <a:ext cx="10826884"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US" altLang="zh-CN" sz="2400" dirty="0">
                <a:latin typeface="微软雅黑" panose="020B0503020204020204" pitchFamily="34" charset="-122"/>
                <a:ea typeface="微软雅黑" panose="020B0503020204020204" pitchFamily="34" charset="-122"/>
              </a:rPr>
              <a:t>A circle of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dirty="0">
                <a:latin typeface="微软雅黑" panose="020B0503020204020204" pitchFamily="34" charset="-122"/>
                <a:ea typeface="微软雅黑" panose="020B0503020204020204" pitchFamily="34" charset="-122"/>
              </a:rPr>
              <a:t> with origin at the center of the frequency rectangle encloses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dirty="0">
                <a:latin typeface="微软雅黑" panose="020B0503020204020204" pitchFamily="34" charset="-122"/>
                <a:ea typeface="微软雅黑" panose="020B0503020204020204" pitchFamily="34" charset="-122"/>
              </a:rPr>
              <a:t> percent of the power:</a:t>
            </a:r>
          </a:p>
        </p:txBody>
      </p:sp>
      <p:sp>
        <p:nvSpPr>
          <p:cNvPr id="2" name="灯片编号占位符 1"/>
          <p:cNvSpPr>
            <a:spLocks noGrp="1"/>
          </p:cNvSpPr>
          <p:nvPr>
            <p:ph type="sldNum" sz="quarter" idx="12"/>
          </p:nvPr>
        </p:nvSpPr>
        <p:spPr/>
        <p:txBody>
          <a:bodyPr/>
          <a:lstStyle/>
          <a:p>
            <a:fld id="{48F63A3B-78C7-47BE-AE5E-E10140E04643}" type="slidenum">
              <a:rPr lang="en-US" smtClean="0"/>
              <a:t>40</a:t>
            </a:fld>
            <a:endParaRPr lang="en-US" dirty="0"/>
          </a:p>
        </p:txBody>
      </p:sp>
      <p:pic>
        <p:nvPicPr>
          <p:cNvPr id="4" name="图片 3"/>
          <p:cNvPicPr>
            <a:picLocks noChangeAspect="1"/>
          </p:cNvPicPr>
          <p:nvPr/>
        </p:nvPicPr>
        <p:blipFill>
          <a:blip r:embed="rId2"/>
          <a:stretch>
            <a:fillRect/>
          </a:stretch>
        </p:blipFill>
        <p:spPr>
          <a:xfrm>
            <a:off x="4256662" y="2781454"/>
            <a:ext cx="3525466" cy="1239888"/>
          </a:xfrm>
          <a:prstGeom prst="rect">
            <a:avLst/>
          </a:prstGeom>
        </p:spPr>
      </p:pic>
      <p:pic>
        <p:nvPicPr>
          <p:cNvPr id="5" name="图片 4"/>
          <p:cNvPicPr>
            <a:picLocks noChangeAspect="1"/>
          </p:cNvPicPr>
          <p:nvPr/>
        </p:nvPicPr>
        <p:blipFill>
          <a:blip r:embed="rId3"/>
          <a:stretch>
            <a:fillRect/>
          </a:stretch>
        </p:blipFill>
        <p:spPr>
          <a:xfrm>
            <a:off x="3746263" y="5477678"/>
            <a:ext cx="4298511" cy="124379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IE" altLang="zh-CN">
                <a:ea typeface="宋体" panose="02010600030101010101" pitchFamily="2" charset="-122"/>
              </a:rPr>
              <a:t>Ideal Low Pass Filter (cont…)</a:t>
            </a:r>
            <a:endParaRPr lang="en-US" altLang="zh-CN">
              <a:ea typeface="宋体" panose="02010600030101010101" pitchFamily="2" charset="-122"/>
            </a:endParaRPr>
          </a:p>
        </p:txBody>
      </p:sp>
      <p:sp>
        <p:nvSpPr>
          <p:cNvPr id="62466" name="Rectangle 3"/>
          <p:cNvSpPr>
            <a:spLocks noGrp="1" noChangeArrowheads="1"/>
          </p:cNvSpPr>
          <p:nvPr>
            <p:ph idx="1"/>
          </p:nvPr>
        </p:nvSpPr>
        <p:spPr>
          <a:xfrm>
            <a:off x="550006" y="1236344"/>
            <a:ext cx="11235593" cy="5300643"/>
          </a:xfrm>
        </p:spPr>
        <p:txBody>
          <a:bodyPr>
            <a:normAutofit fontScale="77500" lnSpcReduction="20000"/>
          </a:bodyPr>
          <a:lstStyle/>
          <a:p>
            <a:pPr marL="0" indent="0" algn="just" eaLnBrk="1" hangingPunct="1">
              <a:lnSpc>
                <a:spcPct val="150000"/>
              </a:lnSpc>
            </a:pPr>
            <a:endParaRPr lang="en-IE" altLang="zh-CN" dirty="0">
              <a:ea typeface="宋体" panose="02010600030101010101" pitchFamily="2" charset="-122"/>
            </a:endParaRPr>
          </a:p>
          <a:p>
            <a:pPr marL="0" indent="0" algn="just" eaLnBrk="1" hangingPunct="1">
              <a:lnSpc>
                <a:spcPct val="150000"/>
              </a:lnSpc>
            </a:pPr>
            <a:endParaRPr lang="en-IE" altLang="zh-CN" dirty="0">
              <a:ea typeface="宋体" panose="02010600030101010101" pitchFamily="2" charset="-122"/>
            </a:endParaRPr>
          </a:p>
          <a:p>
            <a:pPr marL="0" indent="0" algn="just" eaLnBrk="1" hangingPunct="1">
              <a:lnSpc>
                <a:spcPct val="150000"/>
              </a:lnSpc>
            </a:pPr>
            <a:endParaRPr lang="en-IE" altLang="zh-CN" dirty="0">
              <a:ea typeface="宋体" panose="02010600030101010101" pitchFamily="2" charset="-122"/>
            </a:endParaRPr>
          </a:p>
          <a:p>
            <a:pPr marL="0" indent="0" algn="just" eaLnBrk="1" hangingPunct="1">
              <a:lnSpc>
                <a:spcPct val="150000"/>
              </a:lnSpc>
            </a:pPr>
            <a:endParaRPr lang="en-IE" altLang="zh-CN" dirty="0">
              <a:ea typeface="宋体" panose="02010600030101010101" pitchFamily="2" charset="-122"/>
            </a:endParaRPr>
          </a:p>
          <a:p>
            <a:pPr marL="0" indent="0" algn="just" eaLnBrk="1" hangingPunct="1">
              <a:lnSpc>
                <a:spcPct val="150000"/>
              </a:lnSpc>
            </a:pPr>
            <a:endParaRPr lang="en-IE" altLang="zh-CN" dirty="0">
              <a:ea typeface="宋体" panose="02010600030101010101" pitchFamily="2" charset="-122"/>
            </a:endParaRPr>
          </a:p>
          <a:p>
            <a:pPr marL="0" indent="0" algn="just" eaLnBrk="1" hangingPunct="1">
              <a:lnSpc>
                <a:spcPct val="150000"/>
              </a:lnSpc>
            </a:pPr>
            <a:endParaRPr lang="en-IE" altLang="zh-CN" dirty="0">
              <a:ea typeface="宋体" panose="02010600030101010101" pitchFamily="2" charset="-122"/>
            </a:endParaRPr>
          </a:p>
          <a:p>
            <a:pPr marL="0" indent="0" algn="just" eaLnBrk="1" hangingPunct="1">
              <a:lnSpc>
                <a:spcPct val="150000"/>
              </a:lnSpc>
            </a:pPr>
            <a:endParaRPr lang="en-IE" altLang="zh-CN" dirty="0">
              <a:ea typeface="宋体" panose="02010600030101010101" pitchFamily="2" charset="-122"/>
            </a:endParaRPr>
          </a:p>
          <a:p>
            <a:pPr marL="0" indent="0" algn="just" eaLnBrk="1" hangingPunct="1">
              <a:lnSpc>
                <a:spcPct val="150000"/>
              </a:lnSpc>
            </a:pPr>
            <a:r>
              <a:rPr lang="en-IE" altLang="zh-CN" dirty="0">
                <a:ea typeface="宋体" panose="02010600030101010101" pitchFamily="2" charset="-122"/>
              </a:rPr>
              <a:t>Above we show an image, it’s Fourier spectrum and a series of ideal low pass filters of radius 5, 15, 30, 80 and 230 superimposed on top of it.</a:t>
            </a:r>
          </a:p>
          <a:p>
            <a:pPr marL="0" indent="0" algn="just" eaLnBrk="1" hangingPunct="1">
              <a:lnSpc>
                <a:spcPct val="150000"/>
              </a:lnSpc>
            </a:pPr>
            <a:r>
              <a:rPr lang="en-IE" altLang="zh-CN" dirty="0">
                <a:ea typeface="宋体" panose="02010600030101010101" pitchFamily="2" charset="-122"/>
              </a:rPr>
              <a:t>These circles enclose </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a</a:t>
            </a:r>
            <a:r>
              <a:rPr lang="en-IE" altLang="zh-CN" dirty="0">
                <a:ea typeface="宋体" panose="02010600030101010101" pitchFamily="2" charset="-122"/>
              </a:rPr>
              <a:t> percent of the image power, for </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a </a:t>
            </a:r>
            <a:r>
              <a:rPr lang="en-IE" altLang="zh-CN" sz="2300" dirty="0">
                <a:cs typeface="Times New Roman" panose="02020603050405020304" pitchFamily="18" charset="0"/>
              </a:rPr>
              <a:t>=</a:t>
            </a:r>
            <a:r>
              <a:rPr lang="en-IE" altLang="zh-CN" dirty="0">
                <a:cs typeface="Times New Roman" panose="02020603050405020304" pitchFamily="18" charset="0"/>
              </a:rPr>
              <a:t>92.0, 94.6, 96.4, 98, </a:t>
            </a:r>
            <a:r>
              <a:rPr lang="en-IE" altLang="zh-CN" dirty="0"/>
              <a:t>and </a:t>
            </a:r>
            <a:r>
              <a:rPr lang="en-IE" altLang="zh-CN" dirty="0">
                <a:cs typeface="Times New Roman" panose="02020603050405020304" pitchFamily="18" charset="0"/>
              </a:rPr>
              <a:t>99.5%</a:t>
            </a:r>
            <a:r>
              <a:rPr lang="en-IE" altLang="zh-CN" dirty="0"/>
              <a:t>, </a:t>
            </a:r>
            <a:r>
              <a:rPr lang="en-IE" altLang="zh-CN" dirty="0">
                <a:ea typeface="宋体" panose="02010600030101010101" pitchFamily="2" charset="-122"/>
              </a:rPr>
              <a:t>respectively.</a:t>
            </a:r>
            <a:endParaRPr lang="en-US" altLang="zh-CN" dirty="0">
              <a:ea typeface="宋体" panose="02010600030101010101" pitchFamily="2" charset="-122"/>
            </a:endParaRPr>
          </a:p>
        </p:txBody>
      </p:sp>
      <p:pic>
        <p:nvPicPr>
          <p:cNvPr id="62467" name="Picture 5"/>
          <p:cNvPicPr>
            <a:picLocks noChangeAspect="1" noChangeArrowheads="1"/>
          </p:cNvPicPr>
          <p:nvPr/>
        </p:nvPicPr>
        <p:blipFill>
          <a:blip r:embed="rId3">
            <a:extLst>
              <a:ext uri="{28A0092B-C50C-407E-A947-70E740481C1C}">
                <a14:useLocalDpi xmlns:a14="http://schemas.microsoft.com/office/drawing/2010/main" val="0"/>
              </a:ext>
            </a:extLst>
          </a:blip>
          <a:srcRect b="24301"/>
          <a:stretch>
            <a:fillRect/>
          </a:stretch>
        </p:blipFill>
        <p:spPr bwMode="auto">
          <a:xfrm>
            <a:off x="2805697" y="1311275"/>
            <a:ext cx="6724210" cy="3327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48F63A3B-78C7-47BE-AE5E-E10140E04643}"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IE" altLang="zh-CN">
                <a:ea typeface="宋体" panose="02010600030101010101" pitchFamily="2" charset="-122"/>
              </a:rPr>
              <a:t>Ideal Low Pass Filter (cont…)</a:t>
            </a:r>
            <a:endParaRPr lang="en-US" altLang="zh-CN">
              <a:ea typeface="宋体" panose="02010600030101010101" pitchFamily="2" charset="-122"/>
            </a:endParaRPr>
          </a:p>
        </p:txBody>
      </p:sp>
      <p:pic>
        <p:nvPicPr>
          <p:cNvPr id="645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626" y="1325564"/>
            <a:ext cx="3679825" cy="553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 Box 8"/>
          <p:cNvSpPr txBox="1">
            <a:spLocks noChangeArrowheads="1"/>
          </p:cNvSpPr>
          <p:nvPr/>
        </p:nvSpPr>
        <p:spPr bwMode="auto">
          <a:xfrm>
            <a:off x="3366029" y="1989138"/>
            <a:ext cx="10615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a:r>
              <a:rPr lang="en-IE" altLang="zh-CN" dirty="0">
                <a:latin typeface="微软雅黑" panose="020B0503020204020204" pitchFamily="34" charset="-122"/>
                <a:ea typeface="微软雅黑" panose="020B0503020204020204" pitchFamily="34" charset="-122"/>
              </a:rPr>
              <a:t>Original</a:t>
            </a:r>
            <a:br>
              <a:rPr lang="en-IE" altLang="zh-CN" dirty="0">
                <a:latin typeface="微软雅黑" panose="020B0503020204020204" pitchFamily="34" charset="-122"/>
                <a:ea typeface="微软雅黑" panose="020B0503020204020204" pitchFamily="34" charset="-122"/>
              </a:rPr>
            </a:br>
            <a:r>
              <a:rPr lang="en-IE" altLang="zh-CN" dirty="0">
                <a:latin typeface="微软雅黑" panose="020B0503020204020204" pitchFamily="34" charset="-122"/>
                <a:ea typeface="微软雅黑" panose="020B0503020204020204" pitchFamily="34" charset="-122"/>
              </a:rPr>
              <a:t>image</a:t>
            </a:r>
            <a:endParaRPr lang="en-US" altLang="zh-CN" dirty="0">
              <a:latin typeface="微软雅黑" panose="020B0503020204020204" pitchFamily="34" charset="-122"/>
              <a:ea typeface="微软雅黑" panose="020B0503020204020204" pitchFamily="34" charset="-122"/>
            </a:endParaRPr>
          </a:p>
        </p:txBody>
      </p:sp>
      <p:sp>
        <p:nvSpPr>
          <p:cNvPr id="64516" name="Text Box 9"/>
          <p:cNvSpPr txBox="1">
            <a:spLocks noChangeArrowheads="1"/>
          </p:cNvSpPr>
          <p:nvPr/>
        </p:nvSpPr>
        <p:spPr bwMode="auto">
          <a:xfrm>
            <a:off x="8191500" y="1497013"/>
            <a:ext cx="19939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IE" altLang="zh-CN">
                <a:latin typeface="微软雅黑" panose="020B0503020204020204" pitchFamily="34" charset="-122"/>
                <a:ea typeface="微软雅黑" panose="020B0503020204020204" pitchFamily="34" charset="-122"/>
              </a:rPr>
              <a:t>Result of filtering with ideal low pass filter of radius 5 </a:t>
            </a:r>
          </a:p>
          <a:p>
            <a:r>
              <a:rPr lang="en-IE" altLang="zh-CN">
                <a:latin typeface="微软雅黑" panose="020B0503020204020204" pitchFamily="34" charset="-122"/>
                <a:ea typeface="微软雅黑" panose="020B0503020204020204" pitchFamily="34" charset="-122"/>
              </a:rPr>
              <a:t>92%</a:t>
            </a:r>
            <a:endParaRPr lang="en-US" altLang="zh-CN">
              <a:latin typeface="微软雅黑" panose="020B0503020204020204" pitchFamily="34" charset="-122"/>
              <a:ea typeface="微软雅黑" panose="020B0503020204020204" pitchFamily="34" charset="-122"/>
            </a:endParaRPr>
          </a:p>
        </p:txBody>
      </p:sp>
      <p:sp>
        <p:nvSpPr>
          <p:cNvPr id="64517" name="Text Box 10"/>
          <p:cNvSpPr txBox="1">
            <a:spLocks noChangeArrowheads="1"/>
          </p:cNvSpPr>
          <p:nvPr/>
        </p:nvSpPr>
        <p:spPr bwMode="auto">
          <a:xfrm>
            <a:off x="8159749" y="3251200"/>
            <a:ext cx="209320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IE" altLang="zh-CN" dirty="0">
                <a:latin typeface="微软雅黑" panose="020B0503020204020204" pitchFamily="34" charset="-122"/>
                <a:ea typeface="微软雅黑" panose="020B0503020204020204" pitchFamily="34" charset="-122"/>
              </a:rPr>
              <a:t>Result of filtering with ideal low pass filter of radius 30</a:t>
            </a:r>
          </a:p>
          <a:p>
            <a:r>
              <a:rPr lang="en-IE" altLang="zh-CN" dirty="0">
                <a:latin typeface="微软雅黑" panose="020B0503020204020204" pitchFamily="34" charset="-122"/>
                <a:ea typeface="微软雅黑" panose="020B0503020204020204" pitchFamily="34" charset="-122"/>
              </a:rPr>
              <a:t>96.4%</a:t>
            </a:r>
          </a:p>
          <a:p>
            <a:r>
              <a:rPr lang="en-IE" altLang="zh-CN" dirty="0">
                <a:solidFill>
                  <a:srgbClr val="FF0000"/>
                </a:solidFill>
                <a:latin typeface="微软雅黑" panose="020B0503020204020204" pitchFamily="34" charset="-122"/>
                <a:ea typeface="微软雅黑" panose="020B0503020204020204" pitchFamily="34" charset="-122"/>
              </a:rPr>
              <a:t>Ringing property</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64518" name="Text Box 11"/>
          <p:cNvSpPr txBox="1">
            <a:spLocks noChangeArrowheads="1"/>
          </p:cNvSpPr>
          <p:nvPr/>
        </p:nvSpPr>
        <p:spPr bwMode="auto">
          <a:xfrm>
            <a:off x="8191499" y="5218113"/>
            <a:ext cx="209320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IE" altLang="zh-CN" dirty="0">
                <a:latin typeface="微软雅黑" panose="020B0503020204020204" pitchFamily="34" charset="-122"/>
                <a:ea typeface="微软雅黑" panose="020B0503020204020204" pitchFamily="34" charset="-122"/>
              </a:rPr>
              <a:t>Result of filtering with ideal low pass filter of radius 230</a:t>
            </a:r>
          </a:p>
          <a:p>
            <a:r>
              <a:rPr lang="en-IE" altLang="zh-CN" dirty="0">
                <a:latin typeface="微软雅黑" panose="020B0503020204020204" pitchFamily="34" charset="-122"/>
                <a:ea typeface="微软雅黑" panose="020B0503020204020204" pitchFamily="34" charset="-122"/>
              </a:rPr>
              <a:t>99.5%</a:t>
            </a:r>
            <a:endParaRPr lang="en-US" altLang="zh-CN" dirty="0">
              <a:latin typeface="微软雅黑" panose="020B0503020204020204" pitchFamily="34" charset="-122"/>
              <a:ea typeface="微软雅黑" panose="020B0503020204020204" pitchFamily="34" charset="-122"/>
            </a:endParaRPr>
          </a:p>
        </p:txBody>
      </p:sp>
      <p:sp>
        <p:nvSpPr>
          <p:cNvPr id="64519" name="Text Box 12"/>
          <p:cNvSpPr txBox="1">
            <a:spLocks noChangeArrowheads="1"/>
          </p:cNvSpPr>
          <p:nvPr/>
        </p:nvSpPr>
        <p:spPr bwMode="auto">
          <a:xfrm>
            <a:off x="2354094" y="5216526"/>
            <a:ext cx="207344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r"/>
            <a:r>
              <a:rPr lang="en-IE" altLang="zh-CN" dirty="0">
                <a:latin typeface="微软雅黑" panose="020B0503020204020204" pitchFamily="34" charset="-122"/>
                <a:ea typeface="微软雅黑" panose="020B0503020204020204" pitchFamily="34" charset="-122"/>
              </a:rPr>
              <a:t>Result of filtering with ideal low pass filter of radius 80</a:t>
            </a:r>
          </a:p>
          <a:p>
            <a:pPr algn="r"/>
            <a:r>
              <a:rPr lang="en-IE" altLang="zh-CN" dirty="0">
                <a:latin typeface="微软雅黑" panose="020B0503020204020204" pitchFamily="34" charset="-122"/>
                <a:ea typeface="微软雅黑" panose="020B0503020204020204" pitchFamily="34" charset="-122"/>
              </a:rPr>
              <a:t>98%</a:t>
            </a:r>
            <a:endParaRPr lang="en-US" altLang="zh-CN" dirty="0">
              <a:latin typeface="微软雅黑" panose="020B0503020204020204" pitchFamily="34" charset="-122"/>
              <a:ea typeface="微软雅黑" panose="020B0503020204020204" pitchFamily="34" charset="-122"/>
            </a:endParaRPr>
          </a:p>
        </p:txBody>
      </p:sp>
      <p:sp>
        <p:nvSpPr>
          <p:cNvPr id="64520" name="Text Box 13"/>
          <p:cNvSpPr txBox="1">
            <a:spLocks noChangeArrowheads="1"/>
          </p:cNvSpPr>
          <p:nvPr/>
        </p:nvSpPr>
        <p:spPr bwMode="auto">
          <a:xfrm>
            <a:off x="2354094" y="3365501"/>
            <a:ext cx="205756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r"/>
            <a:r>
              <a:rPr lang="en-IE" altLang="zh-CN" dirty="0">
                <a:latin typeface="微软雅黑" panose="020B0503020204020204" pitchFamily="34" charset="-122"/>
                <a:ea typeface="微软雅黑" panose="020B0503020204020204" pitchFamily="34" charset="-122"/>
              </a:rPr>
              <a:t>Result of filtering with ideal low pass filter of radius 15</a:t>
            </a:r>
          </a:p>
          <a:p>
            <a:pPr algn="r"/>
            <a:r>
              <a:rPr lang="en-IE" altLang="zh-CN" dirty="0">
                <a:latin typeface="微软雅黑" panose="020B0503020204020204" pitchFamily="34" charset="-122"/>
                <a:ea typeface="微软雅黑" panose="020B0503020204020204" pitchFamily="34" charset="-122"/>
              </a:rPr>
              <a:t>94.6%</a:t>
            </a:r>
            <a:endParaRPr lang="en-US" altLang="zh-CN" dirty="0">
              <a:latin typeface="微软雅黑" panose="020B0503020204020204" pitchFamily="34" charset="-122"/>
              <a:ea typeface="微软雅黑" panose="020B0503020204020204" pitchFamily="34" charset="-122"/>
            </a:endParaRPr>
          </a:p>
        </p:txBody>
      </p:sp>
      <p:sp>
        <p:nvSpPr>
          <p:cNvPr id="64521" name="Text Box 15"/>
          <p:cNvSpPr txBox="1">
            <a:spLocks noChangeArrowheads="1"/>
          </p:cNvSpPr>
          <p:nvPr/>
        </p:nvSpPr>
        <p:spPr bwMode="auto">
          <a:xfrm>
            <a:off x="1838325" y="1312863"/>
            <a:ext cx="15697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000" dirty="0" err="1">
                <a:solidFill>
                  <a:srgbClr val="FF0000"/>
                </a:solidFill>
                <a:latin typeface="微软雅黑" panose="020B0503020204020204" pitchFamily="34" charset="-122"/>
                <a:ea typeface="微软雅黑" panose="020B0503020204020204" pitchFamily="34" charset="-122"/>
              </a:rPr>
              <a:t>Exam:ilpf.m</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矩形 2"/>
          <p:cNvSpPr>
            <a:spLocks noChangeArrowheads="1"/>
          </p:cNvSpPr>
          <p:nvPr/>
        </p:nvSpPr>
        <p:spPr bwMode="auto">
          <a:xfrm>
            <a:off x="880827" y="1273819"/>
            <a:ext cx="4583113" cy="461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dirty="0">
                <a:ea typeface="宋体" panose="02010600030101010101" pitchFamily="2" charset="-122"/>
              </a:rPr>
              <a:t>I=</a:t>
            </a:r>
            <a:r>
              <a:rPr lang="en-US" altLang="zh-CN" dirty="0" err="1">
                <a:ea typeface="宋体" panose="02010600030101010101" pitchFamily="2" charset="-122"/>
              </a:rPr>
              <a:t>imread</a:t>
            </a:r>
            <a:r>
              <a:rPr lang="en-US" altLang="zh-CN" dirty="0">
                <a:ea typeface="宋体" panose="02010600030101010101" pitchFamily="2" charset="-122"/>
              </a:rPr>
              <a:t>('</a:t>
            </a:r>
            <a:r>
              <a:rPr lang="en-US" altLang="zh-CN" dirty="0" err="1">
                <a:ea typeface="宋体" panose="02010600030101010101" pitchFamily="2" charset="-122"/>
              </a:rPr>
              <a:t>aaa.tif</a:t>
            </a:r>
            <a:r>
              <a:rPr lang="en-US" altLang="zh-CN" dirty="0">
                <a:ea typeface="宋体" panose="02010600030101010101" pitchFamily="2" charset="-122"/>
              </a:rPr>
              <a:t>');%</a:t>
            </a:r>
            <a:r>
              <a:rPr lang="zh-CN" altLang="en-US" dirty="0">
                <a:ea typeface="宋体" panose="02010600030101010101" pitchFamily="2" charset="-122"/>
              </a:rPr>
              <a:t>将要滤波的图像读到</a:t>
            </a:r>
            <a:r>
              <a:rPr lang="en-US" altLang="zh-CN" dirty="0">
                <a:ea typeface="宋体" panose="02010600030101010101" pitchFamily="2" charset="-122"/>
              </a:rPr>
              <a:t>I</a:t>
            </a:r>
            <a:r>
              <a:rPr lang="zh-CN" altLang="en-US" dirty="0">
                <a:ea typeface="宋体" panose="02010600030101010101" pitchFamily="2" charset="-122"/>
              </a:rPr>
              <a:t>中</a:t>
            </a:r>
          </a:p>
          <a:p>
            <a:pPr>
              <a:lnSpc>
                <a:spcPct val="150000"/>
              </a:lnSpc>
            </a:pPr>
            <a:r>
              <a:rPr lang="en-US" altLang="zh-CN" dirty="0" err="1">
                <a:ea typeface="宋体" panose="02010600030101010101" pitchFamily="2" charset="-122"/>
              </a:rPr>
              <a:t>figure,imshow</a:t>
            </a:r>
            <a:r>
              <a:rPr lang="en-US" altLang="zh-CN" dirty="0">
                <a:ea typeface="宋体" panose="02010600030101010101" pitchFamily="2" charset="-122"/>
              </a:rPr>
              <a:t>(I);</a:t>
            </a:r>
          </a:p>
          <a:p>
            <a:pPr>
              <a:lnSpc>
                <a:spcPct val="150000"/>
              </a:lnSpc>
            </a:pPr>
            <a:r>
              <a:rPr lang="en-US" altLang="zh-CN" dirty="0">
                <a:ea typeface="宋体" panose="02010600030101010101" pitchFamily="2" charset="-122"/>
              </a:rPr>
              <a:t>f=double(I);</a:t>
            </a:r>
          </a:p>
          <a:p>
            <a:pPr>
              <a:lnSpc>
                <a:spcPct val="150000"/>
              </a:lnSpc>
            </a:pPr>
            <a:r>
              <a:rPr lang="en-US" altLang="zh-CN" dirty="0">
                <a:ea typeface="宋体" panose="02010600030101010101" pitchFamily="2" charset="-122"/>
              </a:rPr>
              <a:t>g=fft2(f);</a:t>
            </a:r>
          </a:p>
          <a:p>
            <a:pPr>
              <a:lnSpc>
                <a:spcPct val="150000"/>
              </a:lnSpc>
            </a:pPr>
            <a:r>
              <a:rPr lang="en-US" altLang="zh-CN" dirty="0">
                <a:ea typeface="宋体" panose="02010600030101010101" pitchFamily="2" charset="-122"/>
              </a:rPr>
              <a:t>g=</a:t>
            </a:r>
            <a:r>
              <a:rPr lang="en-US" altLang="zh-CN" dirty="0" err="1">
                <a:ea typeface="宋体" panose="02010600030101010101" pitchFamily="2" charset="-122"/>
              </a:rPr>
              <a:t>fftshift</a:t>
            </a:r>
            <a:r>
              <a:rPr lang="en-US" altLang="zh-CN" dirty="0">
                <a:ea typeface="宋体" panose="02010600030101010101" pitchFamily="2" charset="-122"/>
              </a:rPr>
              <a:t>(g);</a:t>
            </a:r>
          </a:p>
          <a:p>
            <a:pPr>
              <a:lnSpc>
                <a:spcPct val="150000"/>
              </a:lnSpc>
            </a:pPr>
            <a:r>
              <a:rPr lang="en-US" altLang="zh-CN" dirty="0">
                <a:ea typeface="宋体" panose="02010600030101010101" pitchFamily="2" charset="-122"/>
              </a:rPr>
              <a:t>[N1,N2]=size(g);</a:t>
            </a:r>
          </a:p>
          <a:p>
            <a:pPr>
              <a:lnSpc>
                <a:spcPct val="150000"/>
              </a:lnSpc>
            </a:pPr>
            <a:r>
              <a:rPr lang="en-US" altLang="zh-CN" dirty="0">
                <a:ea typeface="宋体" panose="02010600030101010101" pitchFamily="2" charset="-122"/>
              </a:rPr>
              <a:t>n=2;</a:t>
            </a:r>
          </a:p>
          <a:p>
            <a:pPr>
              <a:lnSpc>
                <a:spcPct val="150000"/>
              </a:lnSpc>
            </a:pPr>
            <a:r>
              <a:rPr lang="en-US" altLang="zh-CN" dirty="0">
                <a:ea typeface="宋体" panose="02010600030101010101" pitchFamily="2" charset="-122"/>
              </a:rPr>
              <a:t>d0=15;  %</a:t>
            </a:r>
            <a:r>
              <a:rPr lang="zh-CN" altLang="en-US" dirty="0">
                <a:ea typeface="宋体" panose="02010600030101010101" pitchFamily="2" charset="-122"/>
              </a:rPr>
              <a:t>此处</a:t>
            </a:r>
            <a:r>
              <a:rPr lang="en-US" altLang="zh-CN" dirty="0">
                <a:ea typeface="宋体" panose="02010600030101010101" pitchFamily="2" charset="-122"/>
              </a:rPr>
              <a:t>d0</a:t>
            </a:r>
            <a:r>
              <a:rPr lang="zh-CN" altLang="en-US" dirty="0">
                <a:ea typeface="宋体" panose="02010600030101010101" pitchFamily="2" charset="-122"/>
              </a:rPr>
              <a:t>为截止频率，你可以依次换成</a:t>
            </a:r>
            <a:r>
              <a:rPr lang="en-US" altLang="zh-CN" dirty="0">
                <a:ea typeface="宋体" panose="02010600030101010101" pitchFamily="2" charset="-122"/>
              </a:rPr>
              <a:t>60</a:t>
            </a:r>
            <a:r>
              <a:rPr lang="zh-CN" altLang="en-US" dirty="0">
                <a:ea typeface="宋体" panose="02010600030101010101" pitchFamily="2" charset="-122"/>
              </a:rPr>
              <a:t>、</a:t>
            </a:r>
            <a:r>
              <a:rPr lang="en-US" altLang="zh-CN" dirty="0">
                <a:ea typeface="宋体" panose="02010600030101010101" pitchFamily="2" charset="-122"/>
              </a:rPr>
              <a:t>70</a:t>
            </a:r>
            <a:r>
              <a:rPr lang="zh-CN" altLang="en-US" dirty="0">
                <a:ea typeface="宋体" panose="02010600030101010101" pitchFamily="2" charset="-122"/>
              </a:rPr>
              <a:t>、</a:t>
            </a:r>
            <a:r>
              <a:rPr lang="en-US" altLang="zh-CN" dirty="0">
                <a:ea typeface="宋体" panose="02010600030101010101" pitchFamily="2" charset="-122"/>
              </a:rPr>
              <a:t>80</a:t>
            </a:r>
            <a:r>
              <a:rPr lang="zh-CN" altLang="en-US" dirty="0">
                <a:ea typeface="宋体" panose="02010600030101010101" pitchFamily="2" charset="-122"/>
              </a:rPr>
              <a:t>进行滤波比较</a:t>
            </a:r>
          </a:p>
          <a:p>
            <a:pPr>
              <a:lnSpc>
                <a:spcPct val="150000"/>
              </a:lnSpc>
            </a:pPr>
            <a:r>
              <a:rPr lang="en-US" altLang="zh-CN" dirty="0">
                <a:ea typeface="宋体" panose="02010600030101010101" pitchFamily="2" charset="-122"/>
              </a:rPr>
              <a:t>n1=fix(N1/2);</a:t>
            </a:r>
          </a:p>
          <a:p>
            <a:pPr>
              <a:lnSpc>
                <a:spcPct val="150000"/>
              </a:lnSpc>
            </a:pPr>
            <a:r>
              <a:rPr lang="en-US" altLang="zh-CN" dirty="0">
                <a:ea typeface="宋体" panose="02010600030101010101" pitchFamily="2" charset="-122"/>
              </a:rPr>
              <a:t>n2=fix(N2/2);</a:t>
            </a:r>
          </a:p>
        </p:txBody>
      </p:sp>
      <p:sp>
        <p:nvSpPr>
          <p:cNvPr id="66562" name="矩形 3"/>
          <p:cNvSpPr>
            <a:spLocks noChangeArrowheads="1"/>
          </p:cNvSpPr>
          <p:nvPr/>
        </p:nvSpPr>
        <p:spPr bwMode="auto">
          <a:xfrm>
            <a:off x="7439803" y="1273819"/>
            <a:ext cx="3425825" cy="539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1600" dirty="0">
                <a:ea typeface="宋体" panose="02010600030101010101" pitchFamily="2" charset="-122"/>
              </a:rPr>
              <a:t>for </a:t>
            </a:r>
            <a:r>
              <a:rPr lang="en-US" altLang="zh-CN" sz="1600" dirty="0" err="1">
                <a:ea typeface="宋体" panose="02010600030101010101" pitchFamily="2" charset="-122"/>
              </a:rPr>
              <a:t>i</a:t>
            </a:r>
            <a:r>
              <a:rPr lang="en-US" altLang="zh-CN" sz="1600" dirty="0">
                <a:ea typeface="宋体" panose="02010600030101010101" pitchFamily="2" charset="-122"/>
              </a:rPr>
              <a:t>=1:N1</a:t>
            </a:r>
          </a:p>
          <a:p>
            <a:pPr>
              <a:lnSpc>
                <a:spcPct val="150000"/>
              </a:lnSpc>
            </a:pPr>
            <a:r>
              <a:rPr lang="en-US" altLang="zh-CN" sz="1600" dirty="0">
                <a:ea typeface="宋体" panose="02010600030101010101" pitchFamily="2" charset="-122"/>
              </a:rPr>
              <a:t>  for j=1:N2</a:t>
            </a:r>
          </a:p>
          <a:p>
            <a:pPr>
              <a:lnSpc>
                <a:spcPct val="150000"/>
              </a:lnSpc>
            </a:pPr>
            <a:r>
              <a:rPr lang="en-US" altLang="zh-CN" sz="1600" dirty="0">
                <a:ea typeface="宋体" panose="02010600030101010101" pitchFamily="2" charset="-122"/>
              </a:rPr>
              <a:t>      d=</a:t>
            </a:r>
            <a:r>
              <a:rPr lang="en-US" altLang="zh-CN" sz="1600" dirty="0" err="1">
                <a:ea typeface="宋体" panose="02010600030101010101" pitchFamily="2" charset="-122"/>
              </a:rPr>
              <a:t>sqrt</a:t>
            </a:r>
            <a:r>
              <a:rPr lang="en-US" altLang="zh-CN" sz="1600" dirty="0">
                <a:ea typeface="宋体" panose="02010600030101010101" pitchFamily="2" charset="-122"/>
              </a:rPr>
              <a:t>((i-n1)^2+(j-n2)^2);</a:t>
            </a:r>
          </a:p>
          <a:p>
            <a:pPr>
              <a:lnSpc>
                <a:spcPct val="150000"/>
              </a:lnSpc>
            </a:pPr>
            <a:r>
              <a:rPr lang="en-US" altLang="zh-CN" sz="1600" dirty="0">
                <a:ea typeface="宋体" panose="02010600030101010101" pitchFamily="2" charset="-122"/>
              </a:rPr>
              <a:t>      if d&lt;=d0</a:t>
            </a:r>
          </a:p>
          <a:p>
            <a:pPr>
              <a:lnSpc>
                <a:spcPct val="150000"/>
              </a:lnSpc>
            </a:pPr>
            <a:r>
              <a:rPr lang="en-US" altLang="zh-CN" sz="1600" dirty="0">
                <a:ea typeface="宋体" panose="02010600030101010101" pitchFamily="2" charset="-122"/>
              </a:rPr>
              <a:t>          result(</a:t>
            </a:r>
            <a:r>
              <a:rPr lang="en-US" altLang="zh-CN" sz="1600" dirty="0" err="1">
                <a:ea typeface="宋体" panose="02010600030101010101" pitchFamily="2" charset="-122"/>
              </a:rPr>
              <a:t>i,j</a:t>
            </a:r>
            <a:r>
              <a:rPr lang="en-US" altLang="zh-CN" sz="1600" dirty="0">
                <a:ea typeface="宋体" panose="02010600030101010101" pitchFamily="2" charset="-122"/>
              </a:rPr>
              <a:t>)=g(</a:t>
            </a:r>
            <a:r>
              <a:rPr lang="en-US" altLang="zh-CN" sz="1600" dirty="0" err="1">
                <a:ea typeface="宋体" panose="02010600030101010101" pitchFamily="2" charset="-122"/>
              </a:rPr>
              <a:t>i,j</a:t>
            </a:r>
            <a:r>
              <a:rPr lang="en-US" altLang="zh-CN" sz="1600" dirty="0">
                <a:ea typeface="宋体" panose="02010600030101010101" pitchFamily="2" charset="-122"/>
              </a:rPr>
              <a:t>);</a:t>
            </a:r>
          </a:p>
          <a:p>
            <a:pPr>
              <a:lnSpc>
                <a:spcPct val="150000"/>
              </a:lnSpc>
            </a:pPr>
            <a:r>
              <a:rPr lang="en-US" altLang="zh-CN" sz="1600" dirty="0">
                <a:ea typeface="宋体" panose="02010600030101010101" pitchFamily="2" charset="-122"/>
              </a:rPr>
              <a:t>      else</a:t>
            </a:r>
          </a:p>
          <a:p>
            <a:pPr>
              <a:lnSpc>
                <a:spcPct val="150000"/>
              </a:lnSpc>
            </a:pPr>
            <a:r>
              <a:rPr lang="en-US" altLang="zh-CN" sz="1600" dirty="0">
                <a:ea typeface="宋体" panose="02010600030101010101" pitchFamily="2" charset="-122"/>
              </a:rPr>
              <a:t>          result(</a:t>
            </a:r>
            <a:r>
              <a:rPr lang="en-US" altLang="zh-CN" sz="1600" dirty="0" err="1">
                <a:ea typeface="宋体" panose="02010600030101010101" pitchFamily="2" charset="-122"/>
              </a:rPr>
              <a:t>i,j</a:t>
            </a:r>
            <a:r>
              <a:rPr lang="en-US" altLang="zh-CN" sz="1600" dirty="0">
                <a:ea typeface="宋体" panose="02010600030101010101" pitchFamily="2" charset="-122"/>
              </a:rPr>
              <a:t>)=0;</a:t>
            </a:r>
          </a:p>
          <a:p>
            <a:pPr>
              <a:lnSpc>
                <a:spcPct val="150000"/>
              </a:lnSpc>
            </a:pPr>
            <a:r>
              <a:rPr lang="en-US" altLang="zh-CN" sz="1600" dirty="0">
                <a:ea typeface="宋体" panose="02010600030101010101" pitchFamily="2" charset="-122"/>
              </a:rPr>
              <a:t>      end</a:t>
            </a:r>
          </a:p>
          <a:p>
            <a:pPr>
              <a:lnSpc>
                <a:spcPct val="150000"/>
              </a:lnSpc>
            </a:pPr>
            <a:r>
              <a:rPr lang="en-US" altLang="zh-CN" sz="1600" dirty="0">
                <a:ea typeface="宋体" panose="02010600030101010101" pitchFamily="2" charset="-122"/>
              </a:rPr>
              <a:t>  end</a:t>
            </a:r>
          </a:p>
          <a:p>
            <a:pPr>
              <a:lnSpc>
                <a:spcPct val="150000"/>
              </a:lnSpc>
            </a:pPr>
            <a:r>
              <a:rPr lang="en-US" altLang="zh-CN" sz="1600" dirty="0">
                <a:ea typeface="宋体" panose="02010600030101010101" pitchFamily="2" charset="-122"/>
              </a:rPr>
              <a:t>end</a:t>
            </a:r>
          </a:p>
          <a:p>
            <a:pPr>
              <a:lnSpc>
                <a:spcPct val="150000"/>
              </a:lnSpc>
            </a:pPr>
            <a:r>
              <a:rPr lang="en-US" altLang="zh-CN" sz="1600" dirty="0">
                <a:ea typeface="宋体" panose="02010600030101010101" pitchFamily="2" charset="-122"/>
              </a:rPr>
              <a:t>result=</a:t>
            </a:r>
            <a:r>
              <a:rPr lang="en-US" altLang="zh-CN" sz="1600" dirty="0" err="1">
                <a:ea typeface="宋体" panose="02010600030101010101" pitchFamily="2" charset="-122"/>
              </a:rPr>
              <a:t>ifftshift</a:t>
            </a:r>
            <a:r>
              <a:rPr lang="en-US" altLang="zh-CN" sz="1600" dirty="0">
                <a:ea typeface="宋体" panose="02010600030101010101" pitchFamily="2" charset="-122"/>
              </a:rPr>
              <a:t>(result);</a:t>
            </a:r>
          </a:p>
          <a:p>
            <a:pPr>
              <a:lnSpc>
                <a:spcPct val="150000"/>
              </a:lnSpc>
            </a:pPr>
            <a:r>
              <a:rPr lang="en-US" altLang="zh-CN" sz="1600" dirty="0">
                <a:ea typeface="宋体" panose="02010600030101010101" pitchFamily="2" charset="-122"/>
              </a:rPr>
              <a:t>X2=ifft2(result);</a:t>
            </a:r>
          </a:p>
          <a:p>
            <a:pPr>
              <a:lnSpc>
                <a:spcPct val="150000"/>
              </a:lnSpc>
            </a:pPr>
            <a:r>
              <a:rPr lang="en-US" altLang="zh-CN" sz="1600" dirty="0">
                <a:ea typeface="宋体" panose="02010600030101010101" pitchFamily="2" charset="-122"/>
              </a:rPr>
              <a:t>J=uint8(real(X2));</a:t>
            </a:r>
          </a:p>
          <a:p>
            <a:pPr>
              <a:lnSpc>
                <a:spcPct val="150000"/>
              </a:lnSpc>
            </a:pPr>
            <a:r>
              <a:rPr lang="en-US" altLang="zh-CN" sz="1600" dirty="0" err="1">
                <a:ea typeface="宋体" panose="02010600030101010101" pitchFamily="2" charset="-122"/>
              </a:rPr>
              <a:t>figure,imshow</a:t>
            </a:r>
            <a:r>
              <a:rPr lang="en-US" altLang="zh-CN" sz="1600" dirty="0">
                <a:ea typeface="宋体" panose="02010600030101010101" pitchFamily="2" charset="-122"/>
              </a:rPr>
              <a:t>(J,[ ]);</a:t>
            </a:r>
            <a:endParaRPr lang="zh-CN" altLang="en-US" sz="1600" dirty="0">
              <a:ea typeface="宋体" panose="02010600030101010101" pitchFamily="2" charset="-122"/>
            </a:endParaRPr>
          </a:p>
        </p:txBody>
      </p:sp>
      <p:sp>
        <p:nvSpPr>
          <p:cNvPr id="66563" name="Rectangle 2"/>
          <p:cNvSpPr>
            <a:spLocks noGrp="1" noChangeArrowheads="1"/>
          </p:cNvSpPr>
          <p:nvPr>
            <p:ph type="title"/>
          </p:nvPr>
        </p:nvSpPr>
        <p:spPr/>
        <p:txBody>
          <a:bodyPr/>
          <a:lstStyle/>
          <a:p>
            <a:pPr eaLnBrk="1" hangingPunct="1"/>
            <a:r>
              <a:rPr lang="en-IE" altLang="zh-CN">
                <a:ea typeface="宋体" panose="02010600030101010101" pitchFamily="2" charset="-122"/>
              </a:rPr>
              <a:t>Ideal Low Pass Filter (cont…)</a:t>
            </a:r>
            <a:endParaRPr lang="en-US" altLang="zh-CN">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7"/>
          <p:cNvSpPr>
            <a:spLocks noGrp="1" noChangeArrowheads="1"/>
          </p:cNvSpPr>
          <p:nvPr>
            <p:ph type="title"/>
          </p:nvPr>
        </p:nvSpPr>
        <p:spPr/>
        <p:txBody>
          <a:bodyPr/>
          <a:lstStyle/>
          <a:p>
            <a:pPr eaLnBrk="1" hangingPunct="1"/>
            <a:r>
              <a:rPr lang="en-IE" altLang="zh-CN">
                <a:ea typeface="宋体" panose="02010600030101010101" pitchFamily="2" charset="-122"/>
              </a:rPr>
              <a:t>Ideal Low Pass Filter (cont…)</a:t>
            </a:r>
            <a:endParaRPr lang="en-US" altLang="zh-CN">
              <a:ea typeface="宋体" panose="02010600030101010101" pitchFamily="2" charset="-122"/>
            </a:endParaRPr>
          </a:p>
        </p:txBody>
      </p:sp>
      <p:sp>
        <p:nvSpPr>
          <p:cNvPr id="67587" name="Text Box 25"/>
          <p:cNvSpPr txBox="1">
            <a:spLocks noChangeArrowheads="1"/>
          </p:cNvSpPr>
          <p:nvPr/>
        </p:nvSpPr>
        <p:spPr bwMode="auto">
          <a:xfrm>
            <a:off x="6582383" y="1540528"/>
            <a:ext cx="3299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dirty="0">
                <a:latin typeface="微软雅黑" panose="020B0503020204020204" pitchFamily="34" charset="-122"/>
                <a:ea typeface="微软雅黑" panose="020B0503020204020204" pitchFamily="34" charset="-122"/>
              </a:rPr>
              <a:t>Ringing and Blurring:</a:t>
            </a:r>
          </a:p>
        </p:txBody>
      </p:sp>
      <p:sp>
        <p:nvSpPr>
          <p:cNvPr id="67588" name="Text Box 26"/>
          <p:cNvSpPr txBox="1">
            <a:spLocks noChangeArrowheads="1"/>
          </p:cNvSpPr>
          <p:nvPr/>
        </p:nvSpPr>
        <p:spPr bwMode="auto">
          <a:xfrm>
            <a:off x="6582383" y="2082800"/>
            <a:ext cx="5330757" cy="4192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261938" indent="-26193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just">
              <a:lnSpc>
                <a:spcPct val="150000"/>
              </a:lnSpc>
              <a:buClr>
                <a:srgbClr val="FF0000"/>
              </a:buClr>
              <a:buFont typeface="Wingdings" panose="05000000000000000000" pitchFamily="2" charset="2"/>
              <a:buChar char="v"/>
            </a:pPr>
            <a:r>
              <a:rPr lang="en-US" altLang="zh-CN" sz="2000" dirty="0">
                <a:latin typeface="微软雅黑" panose="020B0503020204020204" pitchFamily="34" charset="-122"/>
                <a:ea typeface="微软雅黑" panose="020B0503020204020204" pitchFamily="34" charset="-122"/>
              </a:rPr>
              <a:t>A dominant component at the origin is responsible for blurring.</a:t>
            </a:r>
          </a:p>
          <a:p>
            <a:pPr algn="just">
              <a:lnSpc>
                <a:spcPct val="150000"/>
              </a:lnSpc>
              <a:buClr>
                <a:srgbClr val="FF0000"/>
              </a:buClr>
              <a:buFont typeface="Wingdings" panose="05000000000000000000" pitchFamily="2" charset="2"/>
              <a:buChar char="v"/>
            </a:pPr>
            <a:r>
              <a:rPr lang="en-US" altLang="zh-CN" sz="2000" dirty="0">
                <a:latin typeface="微软雅黑" panose="020B0503020204020204" pitchFamily="34" charset="-122"/>
                <a:ea typeface="微软雅黑" panose="020B0503020204020204" pitchFamily="34" charset="-122"/>
              </a:rPr>
              <a:t>And concentric, circle components abut the center are responsible for ringing.</a:t>
            </a:r>
          </a:p>
          <a:p>
            <a:pPr algn="just">
              <a:lnSpc>
                <a:spcPct val="150000"/>
              </a:lnSpc>
              <a:buClr>
                <a:srgbClr val="FF0000"/>
              </a:buClr>
              <a:buFont typeface="Wingdings" panose="05000000000000000000" pitchFamily="2" charset="2"/>
              <a:buChar char="v"/>
            </a:pPr>
            <a:r>
              <a:rPr lang="en-US" altLang="zh-CN" sz="2000" dirty="0">
                <a:latin typeface="微软雅黑" panose="020B0503020204020204" pitchFamily="34" charset="-122"/>
                <a:ea typeface="微软雅黑" panose="020B0503020204020204" pitchFamily="34" charset="-122"/>
              </a:rPr>
              <a:t>The narrower the filter in the frequency domain, the more severe the blurring and ringing.</a:t>
            </a:r>
          </a:p>
          <a:p>
            <a:pPr algn="just">
              <a:lnSpc>
                <a:spcPct val="150000"/>
              </a:lnSpc>
              <a:buClr>
                <a:srgbClr val="FF0000"/>
              </a:buClr>
              <a:buFont typeface="Wingdings" panose="05000000000000000000" pitchFamily="2" charset="2"/>
              <a:buChar char="v"/>
            </a:pPr>
            <a:r>
              <a:rPr lang="en-US" altLang="zh-CN" sz="2000" dirty="0">
                <a:latin typeface="微软雅黑" panose="020B0503020204020204" pitchFamily="34" charset="-122"/>
                <a:ea typeface="微软雅黑" panose="020B0503020204020204" pitchFamily="34" charset="-122"/>
              </a:rPr>
              <a:t>It is possible to achieve blurring with little or no ringing. </a:t>
            </a:r>
          </a:p>
        </p:txBody>
      </p:sp>
      <p:pic>
        <p:nvPicPr>
          <p:cNvPr id="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18" y="1163773"/>
            <a:ext cx="5730875" cy="554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48F63A3B-78C7-47BE-AE5E-E10140E04643}"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IE" altLang="zh-CN" dirty="0">
                <a:ea typeface="宋体" panose="02010600030101010101" pitchFamily="2" charset="-122"/>
              </a:rPr>
              <a:t>Butterworth </a:t>
            </a:r>
            <a:r>
              <a:rPr lang="en-IE" altLang="zh-CN" dirty="0" err="1">
                <a:ea typeface="宋体" panose="02010600030101010101" pitchFamily="2" charset="-122"/>
              </a:rPr>
              <a:t>Lowpass</a:t>
            </a:r>
            <a:r>
              <a:rPr lang="en-IE" altLang="zh-CN" dirty="0">
                <a:ea typeface="宋体" panose="02010600030101010101" pitchFamily="2" charset="-122"/>
              </a:rPr>
              <a:t> Filters</a:t>
            </a:r>
            <a:endParaRPr lang="en-US" altLang="zh-CN" dirty="0">
              <a:ea typeface="宋体" panose="02010600030101010101" pitchFamily="2" charset="-122"/>
            </a:endParaRPr>
          </a:p>
        </p:txBody>
      </p:sp>
      <p:graphicFrame>
        <p:nvGraphicFramePr>
          <p:cNvPr id="69637" name="Object 9"/>
          <p:cNvGraphicFramePr>
            <a:graphicFrameLocks noGrp="1" noChangeAspect="1"/>
          </p:cNvGraphicFramePr>
          <p:nvPr>
            <p:ph idx="1"/>
            <p:extLst>
              <p:ext uri="{D42A27DB-BD31-4B8C-83A1-F6EECF244321}">
                <p14:modId xmlns:p14="http://schemas.microsoft.com/office/powerpoint/2010/main" val="1996116317"/>
              </p:ext>
            </p:extLst>
          </p:nvPr>
        </p:nvGraphicFramePr>
        <p:xfrm>
          <a:off x="5894962" y="2727865"/>
          <a:ext cx="5348864" cy="520430"/>
        </p:xfrm>
        <a:graphic>
          <a:graphicData uri="http://schemas.openxmlformats.org/presentationml/2006/ole">
            <mc:AlternateContent xmlns:mc="http://schemas.openxmlformats.org/markup-compatibility/2006">
              <mc:Choice xmlns:v="urn:schemas-microsoft-com:vml" Requires="v">
                <p:oleObj spid="_x0000_s69730" name="公式" r:id="rId4" imgW="2349500" imgH="228600" progId="Equation.3">
                  <p:embed/>
                </p:oleObj>
              </mc:Choice>
              <mc:Fallback>
                <p:oleObj name="公式" r:id="rId4" imgW="2349500" imgH="228600" progId="Equation.3">
                  <p:embed/>
                  <p:pic>
                    <p:nvPicPr>
                      <p:cNvPr id="0" name="Object 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962" y="2727865"/>
                        <a:ext cx="5348864" cy="520430"/>
                      </a:xfrm>
                      <a:prstGeom prst="rect">
                        <a:avLst/>
                      </a:prstGeom>
                      <a:ln>
                        <a:noFill/>
                      </a:ln>
                    </p:spPr>
                  </p:pic>
                </p:oleObj>
              </mc:Fallback>
            </mc:AlternateContent>
          </a:graphicData>
        </a:graphic>
      </p:graphicFrame>
      <p:sp>
        <p:nvSpPr>
          <p:cNvPr id="69634" name="Rectangle 3"/>
          <p:cNvSpPr>
            <a:spLocks noGrp="1" noChangeArrowheads="1"/>
          </p:cNvSpPr>
          <p:nvPr>
            <p:ph type="body" sz="half" idx="4294967295"/>
          </p:nvPr>
        </p:nvSpPr>
        <p:spPr>
          <a:xfrm>
            <a:off x="424775" y="1139758"/>
            <a:ext cx="11342450" cy="5524500"/>
          </a:xfrm>
        </p:spPr>
        <p:txBody>
          <a:bodyPr>
            <a:normAutofit/>
          </a:bodyPr>
          <a:lstStyle/>
          <a:p>
            <a:pPr marL="0" indent="0" algn="just" eaLnBrk="1" hangingPunct="1">
              <a:lnSpc>
                <a:spcPct val="150000"/>
              </a:lnSpc>
            </a:pPr>
            <a:r>
              <a:rPr lang="en-IE" altLang="zh-CN" dirty="0">
                <a:ea typeface="宋体" panose="02010600030101010101" pitchFamily="2" charset="-122"/>
              </a:rPr>
              <a:t>The transfer function of a Butterworth </a:t>
            </a:r>
            <a:r>
              <a:rPr lang="en-IE" altLang="zh-CN" dirty="0" err="1">
                <a:ea typeface="宋体" panose="02010600030101010101" pitchFamily="2" charset="-122"/>
              </a:rPr>
              <a:t>lowpass</a:t>
            </a:r>
            <a:r>
              <a:rPr lang="en-IE" altLang="zh-CN" dirty="0">
                <a:ea typeface="宋体" panose="02010600030101010101" pitchFamily="2" charset="-122"/>
              </a:rPr>
              <a:t> filter of order </a:t>
            </a:r>
            <a:r>
              <a:rPr lang="en-IE" altLang="zh-CN" i="1" dirty="0">
                <a:latin typeface="Times New Roman" panose="02020603050405020304" pitchFamily="18" charset="0"/>
                <a:ea typeface="宋体" panose="02010600030101010101" pitchFamily="2" charset="-122"/>
              </a:rPr>
              <a:t>n</a:t>
            </a:r>
            <a:r>
              <a:rPr lang="en-IE" altLang="zh-CN" i="1" dirty="0">
                <a:ea typeface="宋体" panose="02010600030101010101" pitchFamily="2" charset="-122"/>
              </a:rPr>
              <a:t> </a:t>
            </a:r>
            <a:r>
              <a:rPr lang="en-IE" altLang="zh-CN" dirty="0">
                <a:ea typeface="宋体" panose="02010600030101010101" pitchFamily="2" charset="-122"/>
              </a:rPr>
              <a:t>with </a:t>
            </a:r>
            <a:r>
              <a:rPr lang="en-IE" altLang="zh-CN" dirty="0" err="1">
                <a:ea typeface="宋体" panose="02010600030101010101" pitchFamily="2" charset="-122"/>
              </a:rPr>
              <a:t>cutoff</a:t>
            </a:r>
            <a:r>
              <a:rPr lang="en-IE" altLang="zh-CN" dirty="0">
                <a:ea typeface="宋体" panose="02010600030101010101" pitchFamily="2" charset="-122"/>
              </a:rPr>
              <a:t> frequency at distance </a:t>
            </a:r>
            <a:r>
              <a:rPr lang="en-IE" altLang="zh-CN" i="1" dirty="0">
                <a:latin typeface="Times New Roman" panose="02020603050405020304" pitchFamily="18" charset="0"/>
                <a:ea typeface="宋体" panose="02010600030101010101" pitchFamily="2" charset="-122"/>
              </a:rPr>
              <a:t>D</a:t>
            </a:r>
            <a:r>
              <a:rPr lang="en-IE" altLang="zh-CN" i="1" baseline="-25000" dirty="0">
                <a:latin typeface="Times New Roman" panose="02020603050405020304" pitchFamily="18" charset="0"/>
                <a:ea typeface="宋体" panose="02010600030101010101" pitchFamily="2" charset="-122"/>
              </a:rPr>
              <a:t>0</a:t>
            </a:r>
            <a:r>
              <a:rPr lang="en-IE" altLang="zh-CN" dirty="0">
                <a:ea typeface="宋体" panose="02010600030101010101" pitchFamily="2" charset="-122"/>
              </a:rPr>
              <a:t> from the origin is defined as:</a:t>
            </a:r>
            <a:endParaRPr lang="en-US" altLang="zh-CN" dirty="0">
              <a:ea typeface="宋体" panose="02010600030101010101" pitchFamily="2" charset="-122"/>
            </a:endParaRPr>
          </a:p>
        </p:txBody>
      </p:sp>
      <p:graphicFrame>
        <p:nvGraphicFramePr>
          <p:cNvPr id="69636" name="Object 8"/>
          <p:cNvGraphicFramePr>
            <a:graphicFrameLocks noChangeAspect="1"/>
          </p:cNvGraphicFramePr>
          <p:nvPr>
            <p:extLst>
              <p:ext uri="{D42A27DB-BD31-4B8C-83A1-F6EECF244321}">
                <p14:modId xmlns:p14="http://schemas.microsoft.com/office/powerpoint/2010/main" val="296128946"/>
              </p:ext>
            </p:extLst>
          </p:nvPr>
        </p:nvGraphicFramePr>
        <p:xfrm>
          <a:off x="1548760" y="2534055"/>
          <a:ext cx="3679825" cy="908050"/>
        </p:xfrm>
        <a:graphic>
          <a:graphicData uri="http://schemas.openxmlformats.org/presentationml/2006/ole">
            <mc:AlternateContent xmlns:mc="http://schemas.openxmlformats.org/markup-compatibility/2006">
              <mc:Choice xmlns:v="urn:schemas-microsoft-com:vml" Requires="v">
                <p:oleObj spid="_x0000_s69731" name="公式" r:id="rId6" imgW="1752600" imgH="431800" progId="Equation.3">
                  <p:embed/>
                </p:oleObj>
              </mc:Choice>
              <mc:Fallback>
                <p:oleObj name="公式" r:id="rId6" imgW="1752600" imgH="4318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8760" y="2534055"/>
                        <a:ext cx="36798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fld id="{48F63A3B-78C7-47BE-AE5E-E10140E04643}" type="slidenum">
              <a:rPr lang="en-US" smtClean="0"/>
              <a:t>45</a:t>
            </a:fld>
            <a:endParaRPr lang="en-US" dirty="0"/>
          </a:p>
        </p:txBody>
      </p:sp>
      <p:pic>
        <p:nvPicPr>
          <p:cNvPr id="3" name="图片 2"/>
          <p:cNvPicPr>
            <a:picLocks noChangeAspect="1"/>
          </p:cNvPicPr>
          <p:nvPr/>
        </p:nvPicPr>
        <p:blipFill>
          <a:blip r:embed="rId8"/>
          <a:stretch>
            <a:fillRect/>
          </a:stretch>
        </p:blipFill>
        <p:spPr>
          <a:xfrm>
            <a:off x="1242576" y="3605212"/>
            <a:ext cx="10001250" cy="29337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IE" altLang="zh-CN">
                <a:ea typeface="宋体" panose="02010600030101010101" pitchFamily="2" charset="-122"/>
              </a:rPr>
              <a:t>Butterworth Lowpass Filter (cont…)</a:t>
            </a:r>
            <a:endParaRPr lang="en-US" altLang="zh-CN">
              <a:ea typeface="宋体" panose="02010600030101010101" pitchFamily="2" charset="-122"/>
            </a:endParaRPr>
          </a:p>
        </p:txBody>
      </p:sp>
      <p:sp>
        <p:nvSpPr>
          <p:cNvPr id="71682" name="Text Box 8"/>
          <p:cNvSpPr txBox="1">
            <a:spLocks noChangeArrowheads="1"/>
          </p:cNvSpPr>
          <p:nvPr/>
        </p:nvSpPr>
        <p:spPr bwMode="auto">
          <a:xfrm>
            <a:off x="3321117" y="1989138"/>
            <a:ext cx="11000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r"/>
            <a:r>
              <a:rPr lang="en-IE" altLang="zh-CN">
                <a:latin typeface="微软雅黑" panose="020B0503020204020204" pitchFamily="34" charset="-122"/>
                <a:ea typeface="微软雅黑" panose="020B0503020204020204" pitchFamily="34" charset="-122"/>
              </a:rPr>
              <a:t>Original</a:t>
            </a:r>
            <a:br>
              <a:rPr lang="en-IE" altLang="zh-CN">
                <a:latin typeface="微软雅黑" panose="020B0503020204020204" pitchFamily="34" charset="-122"/>
                <a:ea typeface="微软雅黑" panose="020B0503020204020204" pitchFamily="34" charset="-122"/>
              </a:rPr>
            </a:br>
            <a:r>
              <a:rPr lang="en-IE" altLang="zh-CN">
                <a:latin typeface="微软雅黑" panose="020B0503020204020204" pitchFamily="34" charset="-122"/>
                <a:ea typeface="微软雅黑" panose="020B0503020204020204" pitchFamily="34" charset="-122"/>
              </a:rPr>
              <a:t>image</a:t>
            </a:r>
            <a:endParaRPr lang="en-US" altLang="zh-CN">
              <a:latin typeface="微软雅黑" panose="020B0503020204020204" pitchFamily="34" charset="-122"/>
              <a:ea typeface="微软雅黑" panose="020B0503020204020204" pitchFamily="34" charset="-122"/>
            </a:endParaRPr>
          </a:p>
        </p:txBody>
      </p:sp>
      <p:sp>
        <p:nvSpPr>
          <p:cNvPr id="71683" name="Text Box 9"/>
          <p:cNvSpPr txBox="1">
            <a:spLocks noChangeArrowheads="1"/>
          </p:cNvSpPr>
          <p:nvPr/>
        </p:nvSpPr>
        <p:spPr bwMode="auto">
          <a:xfrm>
            <a:off x="8162925" y="1712973"/>
            <a:ext cx="24184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IE" altLang="zh-CN" dirty="0">
                <a:latin typeface="微软雅黑" panose="020B0503020204020204" pitchFamily="34" charset="-122"/>
                <a:ea typeface="微软雅黑" panose="020B0503020204020204" pitchFamily="34" charset="-122"/>
              </a:rPr>
              <a:t>Result of filtering with Butterworth filter of order 2 and </a:t>
            </a:r>
            <a:r>
              <a:rPr lang="en-IE" altLang="zh-CN" dirty="0" err="1">
                <a:latin typeface="微软雅黑" panose="020B0503020204020204" pitchFamily="34" charset="-122"/>
                <a:ea typeface="微软雅黑" panose="020B0503020204020204" pitchFamily="34" charset="-122"/>
              </a:rPr>
              <a:t>cutoff</a:t>
            </a:r>
            <a:r>
              <a:rPr lang="en-IE" altLang="zh-CN" dirty="0">
                <a:latin typeface="微软雅黑" panose="020B0503020204020204" pitchFamily="34" charset="-122"/>
                <a:ea typeface="微软雅黑" panose="020B0503020204020204" pitchFamily="34" charset="-122"/>
              </a:rPr>
              <a:t> radius 5</a:t>
            </a:r>
            <a:endParaRPr lang="en-US" altLang="zh-CN" dirty="0">
              <a:latin typeface="微软雅黑" panose="020B0503020204020204" pitchFamily="34" charset="-122"/>
              <a:ea typeface="微软雅黑" panose="020B0503020204020204" pitchFamily="34" charset="-122"/>
            </a:endParaRPr>
          </a:p>
        </p:txBody>
      </p:sp>
      <p:sp>
        <p:nvSpPr>
          <p:cNvPr id="71684" name="Text Box 10"/>
          <p:cNvSpPr txBox="1">
            <a:spLocks noChangeArrowheads="1"/>
          </p:cNvSpPr>
          <p:nvPr/>
        </p:nvSpPr>
        <p:spPr bwMode="auto">
          <a:xfrm>
            <a:off x="8164481" y="3567173"/>
            <a:ext cx="23702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IE" altLang="zh-CN" dirty="0">
                <a:latin typeface="微软雅黑" panose="020B0503020204020204" pitchFamily="34" charset="-122"/>
                <a:ea typeface="微软雅黑" panose="020B0503020204020204" pitchFamily="34" charset="-122"/>
              </a:rPr>
              <a:t>Result of filtering with Butterworth filter of order 2 and </a:t>
            </a:r>
            <a:r>
              <a:rPr lang="en-IE" altLang="zh-CN" dirty="0" err="1">
                <a:latin typeface="微软雅黑" panose="020B0503020204020204" pitchFamily="34" charset="-122"/>
                <a:ea typeface="微软雅黑" panose="020B0503020204020204" pitchFamily="34" charset="-122"/>
              </a:rPr>
              <a:t>cutoff</a:t>
            </a:r>
            <a:r>
              <a:rPr lang="en-IE" altLang="zh-CN" dirty="0">
                <a:latin typeface="微软雅黑" panose="020B0503020204020204" pitchFamily="34" charset="-122"/>
                <a:ea typeface="微软雅黑" panose="020B0503020204020204" pitchFamily="34" charset="-122"/>
              </a:rPr>
              <a:t> radius 30</a:t>
            </a:r>
            <a:endParaRPr lang="en-US" altLang="zh-CN" dirty="0">
              <a:latin typeface="微软雅黑" panose="020B0503020204020204" pitchFamily="34" charset="-122"/>
              <a:ea typeface="微软雅黑" panose="020B0503020204020204" pitchFamily="34" charset="-122"/>
            </a:endParaRPr>
          </a:p>
        </p:txBody>
      </p:sp>
      <p:sp>
        <p:nvSpPr>
          <p:cNvPr id="71685" name="Text Box 11"/>
          <p:cNvSpPr txBox="1">
            <a:spLocks noChangeArrowheads="1"/>
          </p:cNvSpPr>
          <p:nvPr/>
        </p:nvSpPr>
        <p:spPr bwMode="auto">
          <a:xfrm>
            <a:off x="8163445" y="5346760"/>
            <a:ext cx="24023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IE" altLang="zh-CN" dirty="0">
                <a:latin typeface="微软雅黑" panose="020B0503020204020204" pitchFamily="34" charset="-122"/>
                <a:ea typeface="微软雅黑" panose="020B0503020204020204" pitchFamily="34" charset="-122"/>
              </a:rPr>
              <a:t>Result of filtering with Butterworth filter of order 2 and </a:t>
            </a:r>
            <a:r>
              <a:rPr lang="en-IE" altLang="zh-CN" dirty="0" err="1">
                <a:latin typeface="微软雅黑" panose="020B0503020204020204" pitchFamily="34" charset="-122"/>
                <a:ea typeface="微软雅黑" panose="020B0503020204020204" pitchFamily="34" charset="-122"/>
              </a:rPr>
              <a:t>cutoff</a:t>
            </a:r>
            <a:r>
              <a:rPr lang="en-IE" altLang="zh-CN" dirty="0">
                <a:latin typeface="微软雅黑" panose="020B0503020204020204" pitchFamily="34" charset="-122"/>
                <a:ea typeface="微软雅黑" panose="020B0503020204020204" pitchFamily="34" charset="-122"/>
              </a:rPr>
              <a:t> radius 230</a:t>
            </a:r>
            <a:endParaRPr lang="en-US" altLang="zh-CN" dirty="0">
              <a:latin typeface="微软雅黑" panose="020B0503020204020204" pitchFamily="34" charset="-122"/>
              <a:ea typeface="微软雅黑" panose="020B0503020204020204" pitchFamily="34" charset="-122"/>
            </a:endParaRPr>
          </a:p>
        </p:txBody>
      </p:sp>
      <p:sp>
        <p:nvSpPr>
          <p:cNvPr id="71686" name="Text Box 12"/>
          <p:cNvSpPr txBox="1">
            <a:spLocks noChangeArrowheads="1"/>
          </p:cNvSpPr>
          <p:nvPr/>
        </p:nvSpPr>
        <p:spPr bwMode="auto">
          <a:xfrm>
            <a:off x="2065075" y="5245101"/>
            <a:ext cx="23624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r"/>
            <a:r>
              <a:rPr lang="en-IE" altLang="zh-CN">
                <a:latin typeface="微软雅黑" panose="020B0503020204020204" pitchFamily="34" charset="-122"/>
                <a:ea typeface="微软雅黑" panose="020B0503020204020204" pitchFamily="34" charset="-122"/>
              </a:rPr>
              <a:t>Result of filtering with Butterworth filter of order 2 and cutoff radius 80</a:t>
            </a:r>
            <a:endParaRPr lang="en-US" altLang="zh-CN">
              <a:latin typeface="微软雅黑" panose="020B0503020204020204" pitchFamily="34" charset="-122"/>
              <a:ea typeface="微软雅黑" panose="020B0503020204020204" pitchFamily="34" charset="-122"/>
            </a:endParaRPr>
          </a:p>
        </p:txBody>
      </p:sp>
      <p:sp>
        <p:nvSpPr>
          <p:cNvPr id="71687" name="Text Box 13"/>
          <p:cNvSpPr txBox="1">
            <a:spLocks noChangeArrowheads="1"/>
          </p:cNvSpPr>
          <p:nvPr/>
        </p:nvSpPr>
        <p:spPr bwMode="auto">
          <a:xfrm>
            <a:off x="2094690" y="3495676"/>
            <a:ext cx="23328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r"/>
            <a:r>
              <a:rPr lang="en-IE" altLang="zh-CN" dirty="0">
                <a:latin typeface="微软雅黑" panose="020B0503020204020204" pitchFamily="34" charset="-122"/>
                <a:ea typeface="微软雅黑" panose="020B0503020204020204" pitchFamily="34" charset="-122"/>
              </a:rPr>
              <a:t>Result of filtering with Butterworth filter of order 2 and </a:t>
            </a:r>
            <a:r>
              <a:rPr lang="en-IE" altLang="zh-CN" dirty="0" err="1">
                <a:latin typeface="微软雅黑" panose="020B0503020204020204" pitchFamily="34" charset="-122"/>
                <a:ea typeface="微软雅黑" panose="020B0503020204020204" pitchFamily="34" charset="-122"/>
              </a:rPr>
              <a:t>cutoff</a:t>
            </a:r>
            <a:r>
              <a:rPr lang="en-IE" altLang="zh-CN" dirty="0">
                <a:latin typeface="微软雅黑" panose="020B0503020204020204" pitchFamily="34" charset="-122"/>
                <a:ea typeface="微软雅黑" panose="020B0503020204020204" pitchFamily="34" charset="-122"/>
              </a:rPr>
              <a:t> radius 15</a:t>
            </a:r>
            <a:endParaRPr lang="en-US" altLang="zh-CN" dirty="0">
              <a:latin typeface="微软雅黑" panose="020B0503020204020204" pitchFamily="34" charset="-122"/>
              <a:ea typeface="微软雅黑" panose="020B0503020204020204" pitchFamily="34" charset="-122"/>
            </a:endParaRPr>
          </a:p>
        </p:txBody>
      </p:sp>
      <p:pic>
        <p:nvPicPr>
          <p:cNvPr id="71688" name="Picture 14"/>
          <p:cNvPicPr>
            <a:picLocks noChangeAspect="1" noChangeArrowheads="1"/>
          </p:cNvPicPr>
          <p:nvPr/>
        </p:nvPicPr>
        <p:blipFill>
          <a:blip r:embed="rId3">
            <a:extLst>
              <a:ext uri="{28A0092B-C50C-407E-A947-70E740481C1C}">
                <a14:useLocalDpi xmlns:a14="http://schemas.microsoft.com/office/drawing/2010/main" val="0"/>
              </a:ext>
            </a:extLst>
          </a:blip>
          <a:srcRect l="7127" b="6694"/>
          <a:stretch>
            <a:fillRect/>
          </a:stretch>
        </p:blipFill>
        <p:spPr bwMode="auto">
          <a:xfrm>
            <a:off x="4371975" y="1308100"/>
            <a:ext cx="3790950"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9" name="Text Box 15"/>
          <p:cNvSpPr txBox="1">
            <a:spLocks noChangeArrowheads="1"/>
          </p:cNvSpPr>
          <p:nvPr/>
        </p:nvSpPr>
        <p:spPr bwMode="auto">
          <a:xfrm>
            <a:off x="1767084" y="1312863"/>
            <a:ext cx="20323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US" altLang="zh-CN" sz="2000" dirty="0" err="1">
                <a:solidFill>
                  <a:srgbClr val="FF0000"/>
                </a:solidFill>
                <a:latin typeface="微软雅黑" panose="020B0503020204020204" pitchFamily="34" charset="-122"/>
                <a:ea typeface="微软雅黑" panose="020B0503020204020204" pitchFamily="34" charset="-122"/>
              </a:rPr>
              <a:t>Exam:blpf.m</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en-IE" altLang="zh-CN">
                <a:ea typeface="宋体" panose="02010600030101010101" pitchFamily="2" charset="-122"/>
              </a:rPr>
              <a:t>Butterworth Lowpass Filter (cont…)</a:t>
            </a:r>
            <a:endParaRPr lang="en-US" altLang="zh-CN">
              <a:ea typeface="宋体" panose="02010600030101010101" pitchFamily="2" charset="-122"/>
            </a:endParaRPr>
          </a:p>
        </p:txBody>
      </p:sp>
      <p:sp>
        <p:nvSpPr>
          <p:cNvPr id="73730" name="矩形 3"/>
          <p:cNvSpPr>
            <a:spLocks noChangeArrowheads="1"/>
          </p:cNvSpPr>
          <p:nvPr/>
        </p:nvSpPr>
        <p:spPr bwMode="auto">
          <a:xfrm>
            <a:off x="1882776" y="1471614"/>
            <a:ext cx="4583113" cy="461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dirty="0">
                <a:ea typeface="宋体" panose="02010600030101010101" pitchFamily="2" charset="-122"/>
              </a:rPr>
              <a:t>I=</a:t>
            </a:r>
            <a:r>
              <a:rPr lang="en-US" altLang="zh-CN" dirty="0" err="1">
                <a:ea typeface="宋体" panose="02010600030101010101" pitchFamily="2" charset="-122"/>
              </a:rPr>
              <a:t>imread</a:t>
            </a:r>
            <a:r>
              <a:rPr lang="en-US" altLang="zh-CN" dirty="0">
                <a:ea typeface="宋体" panose="02010600030101010101" pitchFamily="2" charset="-122"/>
              </a:rPr>
              <a:t>('</a:t>
            </a:r>
            <a:r>
              <a:rPr lang="en-US" altLang="zh-CN" dirty="0" err="1">
                <a:ea typeface="宋体" panose="02010600030101010101" pitchFamily="2" charset="-122"/>
              </a:rPr>
              <a:t>aaa.tif</a:t>
            </a:r>
            <a:r>
              <a:rPr lang="en-US" altLang="zh-CN" dirty="0">
                <a:ea typeface="宋体" panose="02010600030101010101" pitchFamily="2" charset="-122"/>
              </a:rPr>
              <a:t>');%</a:t>
            </a:r>
            <a:r>
              <a:rPr lang="zh-CN" altLang="en-US" dirty="0">
                <a:ea typeface="宋体" panose="02010600030101010101" pitchFamily="2" charset="-122"/>
              </a:rPr>
              <a:t>将要滤波的图像读到</a:t>
            </a:r>
            <a:r>
              <a:rPr lang="en-US" altLang="zh-CN" dirty="0">
                <a:ea typeface="宋体" panose="02010600030101010101" pitchFamily="2" charset="-122"/>
              </a:rPr>
              <a:t>I</a:t>
            </a:r>
            <a:r>
              <a:rPr lang="zh-CN" altLang="en-US" dirty="0">
                <a:ea typeface="宋体" panose="02010600030101010101" pitchFamily="2" charset="-122"/>
              </a:rPr>
              <a:t>中</a:t>
            </a:r>
          </a:p>
          <a:p>
            <a:pPr>
              <a:lnSpc>
                <a:spcPct val="150000"/>
              </a:lnSpc>
            </a:pPr>
            <a:r>
              <a:rPr lang="en-US" altLang="zh-CN" dirty="0" err="1">
                <a:ea typeface="宋体" panose="02010600030101010101" pitchFamily="2" charset="-122"/>
              </a:rPr>
              <a:t>figure,imshow</a:t>
            </a:r>
            <a:r>
              <a:rPr lang="en-US" altLang="zh-CN" dirty="0">
                <a:ea typeface="宋体" panose="02010600030101010101" pitchFamily="2" charset="-122"/>
              </a:rPr>
              <a:t>(I);</a:t>
            </a:r>
          </a:p>
          <a:p>
            <a:pPr>
              <a:lnSpc>
                <a:spcPct val="150000"/>
              </a:lnSpc>
            </a:pPr>
            <a:r>
              <a:rPr lang="en-US" altLang="zh-CN" dirty="0">
                <a:ea typeface="宋体" panose="02010600030101010101" pitchFamily="2" charset="-122"/>
              </a:rPr>
              <a:t>f=double(I);</a:t>
            </a:r>
          </a:p>
          <a:p>
            <a:pPr>
              <a:lnSpc>
                <a:spcPct val="150000"/>
              </a:lnSpc>
            </a:pPr>
            <a:r>
              <a:rPr lang="en-US" altLang="zh-CN" dirty="0">
                <a:ea typeface="宋体" panose="02010600030101010101" pitchFamily="2" charset="-122"/>
              </a:rPr>
              <a:t>g=fft2(f);</a:t>
            </a:r>
          </a:p>
          <a:p>
            <a:pPr>
              <a:lnSpc>
                <a:spcPct val="150000"/>
              </a:lnSpc>
            </a:pPr>
            <a:r>
              <a:rPr lang="en-US" altLang="zh-CN" dirty="0">
                <a:ea typeface="宋体" panose="02010600030101010101" pitchFamily="2" charset="-122"/>
              </a:rPr>
              <a:t>g=</a:t>
            </a:r>
            <a:r>
              <a:rPr lang="en-US" altLang="zh-CN" dirty="0" err="1">
                <a:ea typeface="宋体" panose="02010600030101010101" pitchFamily="2" charset="-122"/>
              </a:rPr>
              <a:t>fftshift</a:t>
            </a:r>
            <a:r>
              <a:rPr lang="en-US" altLang="zh-CN" dirty="0">
                <a:ea typeface="宋体" panose="02010600030101010101" pitchFamily="2" charset="-122"/>
              </a:rPr>
              <a:t>(g);</a:t>
            </a:r>
          </a:p>
          <a:p>
            <a:pPr>
              <a:lnSpc>
                <a:spcPct val="150000"/>
              </a:lnSpc>
            </a:pPr>
            <a:r>
              <a:rPr lang="en-US" altLang="zh-CN" dirty="0">
                <a:ea typeface="宋体" panose="02010600030101010101" pitchFamily="2" charset="-122"/>
              </a:rPr>
              <a:t>[N1,N2]=size(g);</a:t>
            </a:r>
          </a:p>
          <a:p>
            <a:pPr>
              <a:lnSpc>
                <a:spcPct val="150000"/>
              </a:lnSpc>
            </a:pPr>
            <a:r>
              <a:rPr lang="en-US" altLang="zh-CN" dirty="0">
                <a:ea typeface="宋体" panose="02010600030101010101" pitchFamily="2" charset="-122"/>
              </a:rPr>
              <a:t>n=2;</a:t>
            </a:r>
          </a:p>
          <a:p>
            <a:pPr>
              <a:lnSpc>
                <a:spcPct val="150000"/>
              </a:lnSpc>
            </a:pPr>
            <a:r>
              <a:rPr lang="en-US" altLang="zh-CN" dirty="0">
                <a:ea typeface="宋体" panose="02010600030101010101" pitchFamily="2" charset="-122"/>
              </a:rPr>
              <a:t>d0=15;  %</a:t>
            </a:r>
            <a:r>
              <a:rPr lang="zh-CN" altLang="en-US" dirty="0">
                <a:ea typeface="宋体" panose="02010600030101010101" pitchFamily="2" charset="-122"/>
              </a:rPr>
              <a:t>此处</a:t>
            </a:r>
            <a:r>
              <a:rPr lang="en-US" altLang="zh-CN" dirty="0">
                <a:ea typeface="宋体" panose="02010600030101010101" pitchFamily="2" charset="-122"/>
              </a:rPr>
              <a:t>d0</a:t>
            </a:r>
            <a:r>
              <a:rPr lang="zh-CN" altLang="en-US" dirty="0">
                <a:ea typeface="宋体" panose="02010600030101010101" pitchFamily="2" charset="-122"/>
              </a:rPr>
              <a:t>为截止频率，你可以依次换成</a:t>
            </a:r>
            <a:r>
              <a:rPr lang="en-US" altLang="zh-CN" dirty="0">
                <a:ea typeface="宋体" panose="02010600030101010101" pitchFamily="2" charset="-122"/>
              </a:rPr>
              <a:t>60</a:t>
            </a:r>
            <a:r>
              <a:rPr lang="zh-CN" altLang="en-US" dirty="0">
                <a:ea typeface="宋体" panose="02010600030101010101" pitchFamily="2" charset="-122"/>
              </a:rPr>
              <a:t>、</a:t>
            </a:r>
            <a:r>
              <a:rPr lang="en-US" altLang="zh-CN" dirty="0">
                <a:ea typeface="宋体" panose="02010600030101010101" pitchFamily="2" charset="-122"/>
              </a:rPr>
              <a:t>70</a:t>
            </a:r>
            <a:r>
              <a:rPr lang="zh-CN" altLang="en-US" dirty="0">
                <a:ea typeface="宋体" panose="02010600030101010101" pitchFamily="2" charset="-122"/>
              </a:rPr>
              <a:t>、</a:t>
            </a:r>
            <a:r>
              <a:rPr lang="en-US" altLang="zh-CN" dirty="0">
                <a:ea typeface="宋体" panose="02010600030101010101" pitchFamily="2" charset="-122"/>
              </a:rPr>
              <a:t>80</a:t>
            </a:r>
            <a:r>
              <a:rPr lang="zh-CN" altLang="en-US" dirty="0">
                <a:ea typeface="宋体" panose="02010600030101010101" pitchFamily="2" charset="-122"/>
              </a:rPr>
              <a:t>进行滤波比较</a:t>
            </a:r>
          </a:p>
          <a:p>
            <a:pPr>
              <a:lnSpc>
                <a:spcPct val="150000"/>
              </a:lnSpc>
            </a:pPr>
            <a:r>
              <a:rPr lang="en-US" altLang="zh-CN" dirty="0">
                <a:ea typeface="宋体" panose="02010600030101010101" pitchFamily="2" charset="-122"/>
              </a:rPr>
              <a:t>n1=fix(N1/2);</a:t>
            </a:r>
          </a:p>
          <a:p>
            <a:pPr>
              <a:lnSpc>
                <a:spcPct val="150000"/>
              </a:lnSpc>
            </a:pPr>
            <a:r>
              <a:rPr lang="en-US" altLang="zh-CN" dirty="0">
                <a:ea typeface="宋体" panose="02010600030101010101" pitchFamily="2" charset="-122"/>
              </a:rPr>
              <a:t>n2=fix(N2/2);</a:t>
            </a:r>
          </a:p>
        </p:txBody>
      </p:sp>
      <p:sp>
        <p:nvSpPr>
          <p:cNvPr id="73731" name="矩形 4"/>
          <p:cNvSpPr>
            <a:spLocks noChangeArrowheads="1"/>
          </p:cNvSpPr>
          <p:nvPr/>
        </p:nvSpPr>
        <p:spPr bwMode="auto">
          <a:xfrm>
            <a:off x="7276933" y="1471614"/>
            <a:ext cx="3425825" cy="461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dirty="0">
                <a:ea typeface="宋体" panose="02010600030101010101" pitchFamily="2" charset="-122"/>
              </a:rPr>
              <a:t>for </a:t>
            </a:r>
            <a:r>
              <a:rPr lang="en-US" altLang="zh-CN" dirty="0" err="1">
                <a:ea typeface="宋体" panose="02010600030101010101" pitchFamily="2" charset="-122"/>
              </a:rPr>
              <a:t>i</a:t>
            </a:r>
            <a:r>
              <a:rPr lang="en-US" altLang="zh-CN" dirty="0">
                <a:ea typeface="宋体" panose="02010600030101010101" pitchFamily="2" charset="-122"/>
              </a:rPr>
              <a:t>=1:N1</a:t>
            </a:r>
          </a:p>
          <a:p>
            <a:pPr>
              <a:lnSpc>
                <a:spcPct val="150000"/>
              </a:lnSpc>
            </a:pPr>
            <a:r>
              <a:rPr lang="en-US" altLang="zh-CN" dirty="0">
                <a:ea typeface="宋体" panose="02010600030101010101" pitchFamily="2" charset="-122"/>
              </a:rPr>
              <a:t>  for j=1:N2</a:t>
            </a:r>
          </a:p>
          <a:p>
            <a:pPr>
              <a:lnSpc>
                <a:spcPct val="150000"/>
              </a:lnSpc>
            </a:pPr>
            <a:r>
              <a:rPr lang="en-US" altLang="zh-CN" dirty="0">
                <a:ea typeface="宋体" panose="02010600030101010101" pitchFamily="2" charset="-122"/>
              </a:rPr>
              <a:t>      d=sqrt((i-n1)^2+(j-n2)^2);</a:t>
            </a:r>
          </a:p>
          <a:p>
            <a:pPr>
              <a:lnSpc>
                <a:spcPct val="150000"/>
              </a:lnSpc>
            </a:pPr>
            <a:r>
              <a:rPr lang="en-US" altLang="zh-CN" dirty="0">
                <a:ea typeface="宋体" panose="02010600030101010101" pitchFamily="2" charset="-122"/>
              </a:rPr>
              <a:t>      h=1/(1+(d/d0)^(2*n));</a:t>
            </a:r>
          </a:p>
          <a:p>
            <a:pPr>
              <a:lnSpc>
                <a:spcPct val="150000"/>
              </a:lnSpc>
            </a:pPr>
            <a:r>
              <a:rPr lang="en-US" altLang="zh-CN" dirty="0">
                <a:ea typeface="宋体" panose="02010600030101010101" pitchFamily="2" charset="-122"/>
              </a:rPr>
              <a:t>      result(</a:t>
            </a:r>
            <a:r>
              <a:rPr lang="en-US" altLang="zh-CN" dirty="0" err="1">
                <a:ea typeface="宋体" panose="02010600030101010101" pitchFamily="2" charset="-122"/>
              </a:rPr>
              <a:t>i,j</a:t>
            </a:r>
            <a:r>
              <a:rPr lang="en-US" altLang="zh-CN" dirty="0">
                <a:ea typeface="宋体" panose="02010600030101010101" pitchFamily="2" charset="-122"/>
              </a:rPr>
              <a:t>)=h*g(</a:t>
            </a:r>
            <a:r>
              <a:rPr lang="en-US" altLang="zh-CN" dirty="0" err="1">
                <a:ea typeface="宋体" panose="02010600030101010101" pitchFamily="2" charset="-122"/>
              </a:rPr>
              <a:t>i,j</a:t>
            </a:r>
            <a:r>
              <a:rPr lang="en-US" altLang="zh-CN" dirty="0">
                <a:ea typeface="宋体" panose="02010600030101010101" pitchFamily="2" charset="-122"/>
              </a:rPr>
              <a:t>);</a:t>
            </a:r>
          </a:p>
          <a:p>
            <a:pPr>
              <a:lnSpc>
                <a:spcPct val="150000"/>
              </a:lnSpc>
            </a:pPr>
            <a:r>
              <a:rPr lang="en-US" altLang="zh-CN" dirty="0">
                <a:ea typeface="宋体" panose="02010600030101010101" pitchFamily="2" charset="-122"/>
              </a:rPr>
              <a:t>  end</a:t>
            </a:r>
          </a:p>
          <a:p>
            <a:pPr>
              <a:lnSpc>
                <a:spcPct val="150000"/>
              </a:lnSpc>
            </a:pPr>
            <a:r>
              <a:rPr lang="en-US" altLang="zh-CN" dirty="0">
                <a:ea typeface="宋体" panose="02010600030101010101" pitchFamily="2" charset="-122"/>
              </a:rPr>
              <a:t>end</a:t>
            </a:r>
          </a:p>
          <a:p>
            <a:pPr>
              <a:lnSpc>
                <a:spcPct val="150000"/>
              </a:lnSpc>
            </a:pPr>
            <a:r>
              <a:rPr lang="en-US" altLang="zh-CN" dirty="0">
                <a:ea typeface="宋体" panose="02010600030101010101" pitchFamily="2" charset="-122"/>
              </a:rPr>
              <a:t>result=</a:t>
            </a:r>
            <a:r>
              <a:rPr lang="en-US" altLang="zh-CN" dirty="0" err="1">
                <a:ea typeface="宋体" panose="02010600030101010101" pitchFamily="2" charset="-122"/>
              </a:rPr>
              <a:t>ifftshift</a:t>
            </a:r>
            <a:r>
              <a:rPr lang="en-US" altLang="zh-CN" dirty="0">
                <a:ea typeface="宋体" panose="02010600030101010101" pitchFamily="2" charset="-122"/>
              </a:rPr>
              <a:t>(result);</a:t>
            </a:r>
          </a:p>
          <a:p>
            <a:pPr>
              <a:lnSpc>
                <a:spcPct val="150000"/>
              </a:lnSpc>
            </a:pPr>
            <a:r>
              <a:rPr lang="en-US" altLang="zh-CN" dirty="0">
                <a:ea typeface="宋体" panose="02010600030101010101" pitchFamily="2" charset="-122"/>
              </a:rPr>
              <a:t>X2=ifft2(result);</a:t>
            </a:r>
          </a:p>
          <a:p>
            <a:pPr>
              <a:lnSpc>
                <a:spcPct val="150000"/>
              </a:lnSpc>
            </a:pPr>
            <a:r>
              <a:rPr lang="en-US" altLang="zh-CN" dirty="0">
                <a:ea typeface="宋体" panose="02010600030101010101" pitchFamily="2" charset="-122"/>
              </a:rPr>
              <a:t>J=uint8(real(X2));</a:t>
            </a:r>
          </a:p>
          <a:p>
            <a:pPr>
              <a:lnSpc>
                <a:spcPct val="150000"/>
              </a:lnSpc>
            </a:pPr>
            <a:r>
              <a:rPr lang="en-US" altLang="zh-CN" dirty="0" err="1">
                <a:ea typeface="宋体" panose="02010600030101010101" pitchFamily="2" charset="-122"/>
              </a:rPr>
              <a:t>figure,imshow</a:t>
            </a:r>
            <a:r>
              <a:rPr lang="en-US" altLang="zh-CN" dirty="0">
                <a:ea typeface="宋体" panose="02010600030101010101" pitchFamily="2" charset="-122"/>
              </a:rPr>
              <a:t>(J);</a:t>
            </a:r>
            <a:endParaRPr lang="zh-CN" altLang="en-US" dirty="0">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title"/>
          </p:nvPr>
        </p:nvSpPr>
        <p:spPr/>
        <p:txBody>
          <a:bodyPr/>
          <a:lstStyle/>
          <a:p>
            <a:pPr eaLnBrk="1" hangingPunct="1"/>
            <a:r>
              <a:rPr lang="en-IE" altLang="zh-CN">
                <a:ea typeface="宋体" panose="02010600030101010101" pitchFamily="2" charset="-122"/>
              </a:rPr>
              <a:t>Butterworth Lowpass Filter (cont…)</a:t>
            </a:r>
            <a:endParaRPr lang="en-US" altLang="zh-CN">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48</a:t>
            </a:fld>
            <a:endParaRPr lang="en-US" dirty="0"/>
          </a:p>
        </p:txBody>
      </p:sp>
      <p:pic>
        <p:nvPicPr>
          <p:cNvPr id="4" name="图片 3"/>
          <p:cNvPicPr>
            <a:picLocks noChangeAspect="1"/>
          </p:cNvPicPr>
          <p:nvPr/>
        </p:nvPicPr>
        <p:blipFill>
          <a:blip r:embed="rId2"/>
          <a:stretch>
            <a:fillRect/>
          </a:stretch>
        </p:blipFill>
        <p:spPr>
          <a:xfrm>
            <a:off x="1119552" y="1181100"/>
            <a:ext cx="10096500" cy="56769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9"/>
          <p:cNvSpPr>
            <a:spLocks noGrp="1" noChangeArrowheads="1"/>
          </p:cNvSpPr>
          <p:nvPr>
            <p:ph type="title"/>
          </p:nvPr>
        </p:nvSpPr>
        <p:spPr/>
        <p:txBody>
          <a:bodyPr/>
          <a:lstStyle/>
          <a:p>
            <a:pPr eaLnBrk="1" hangingPunct="1"/>
            <a:r>
              <a:rPr lang="en-IE" altLang="zh-CN">
                <a:ea typeface="宋体" panose="02010600030101010101" pitchFamily="2" charset="-122"/>
              </a:rPr>
              <a:t>Butterworth Lowpass Filter (cont…)</a:t>
            </a:r>
            <a:endParaRPr lang="en-US" altLang="zh-CN">
              <a:ea typeface="宋体" panose="02010600030101010101" pitchFamily="2" charset="-122"/>
            </a:endParaRPr>
          </a:p>
        </p:txBody>
      </p:sp>
      <p:sp>
        <p:nvSpPr>
          <p:cNvPr id="75781" name="Rectangle 15"/>
          <p:cNvSpPr>
            <a:spLocks noChangeArrowheads="1"/>
          </p:cNvSpPr>
          <p:nvPr/>
        </p:nvSpPr>
        <p:spPr bwMode="auto">
          <a:xfrm>
            <a:off x="330927" y="5089944"/>
            <a:ext cx="11322809" cy="1705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174625" indent="-17462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just">
              <a:lnSpc>
                <a:spcPct val="150000"/>
              </a:lnSpc>
              <a:buFontTx/>
              <a:buChar char="•"/>
            </a:pPr>
            <a:r>
              <a:rPr lang="en-US" altLang="zh-CN" dirty="0">
                <a:latin typeface="微软雅黑" panose="020B0503020204020204" pitchFamily="34" charset="-122"/>
                <a:ea typeface="微软雅黑" panose="020B0503020204020204" pitchFamily="34" charset="-122"/>
              </a:rPr>
              <a:t>Order 1 has no ringing.</a:t>
            </a:r>
          </a:p>
          <a:p>
            <a:pPr algn="just">
              <a:lnSpc>
                <a:spcPct val="150000"/>
              </a:lnSpc>
              <a:buFontTx/>
              <a:buChar char="•"/>
            </a:pPr>
            <a:r>
              <a:rPr lang="en-US" altLang="zh-CN" dirty="0">
                <a:latin typeface="微软雅黑" panose="020B0503020204020204" pitchFamily="34" charset="-122"/>
                <a:ea typeface="微软雅黑" panose="020B0503020204020204" pitchFamily="34" charset="-122"/>
              </a:rPr>
              <a:t>Ringing is a little in filters of order 2, but can become a significant factor in filters of higher order.</a:t>
            </a:r>
          </a:p>
          <a:p>
            <a:pPr algn="just">
              <a:lnSpc>
                <a:spcPct val="150000"/>
              </a:lnSpc>
              <a:buFontTx/>
              <a:buChar char="•"/>
            </a:pPr>
            <a:r>
              <a:rPr lang="en-US" altLang="zh-CN" dirty="0">
                <a:latin typeface="微软雅黑" panose="020B0503020204020204" pitchFamily="34" charset="-122"/>
                <a:ea typeface="微软雅黑" panose="020B0503020204020204" pitchFamily="34" charset="-122"/>
              </a:rPr>
              <a:t>A </a:t>
            </a:r>
            <a:r>
              <a:rPr lang="en-US" altLang="zh-CN" dirty="0" err="1">
                <a:latin typeface="微软雅黑" panose="020B0503020204020204" pitchFamily="34" charset="-122"/>
                <a:ea typeface="微软雅黑" panose="020B0503020204020204" pitchFamily="34" charset="-122"/>
              </a:rPr>
              <a:t>butterworth</a:t>
            </a:r>
            <a:r>
              <a:rPr lang="en-US" altLang="zh-CN" dirty="0">
                <a:latin typeface="微软雅黑" panose="020B0503020204020204" pitchFamily="34" charset="-122"/>
                <a:ea typeface="微软雅黑" panose="020B0503020204020204" pitchFamily="34" charset="-122"/>
              </a:rPr>
              <a:t> filter of order 20 already exhibits the characteristics of the ILPF.</a:t>
            </a:r>
          </a:p>
          <a:p>
            <a:pPr algn="just">
              <a:lnSpc>
                <a:spcPct val="150000"/>
              </a:lnSpc>
              <a:buFontTx/>
              <a:buChar char="•"/>
            </a:pPr>
            <a:r>
              <a:rPr lang="en-US" altLang="zh-CN" dirty="0">
                <a:latin typeface="微软雅黑" panose="020B0503020204020204" pitchFamily="34" charset="-122"/>
                <a:ea typeface="微软雅黑" panose="020B0503020204020204" pitchFamily="34" charset="-122"/>
              </a:rPr>
              <a:t>Compromise between effective </a:t>
            </a:r>
            <a:r>
              <a:rPr lang="en-US" altLang="zh-CN" dirty="0" err="1">
                <a:latin typeface="微软雅黑" panose="020B0503020204020204" pitchFamily="34" charset="-122"/>
                <a:ea typeface="微软雅黑" panose="020B0503020204020204" pitchFamily="34" charset="-122"/>
              </a:rPr>
              <a:t>lowpass</a:t>
            </a:r>
            <a:r>
              <a:rPr lang="en-US" altLang="zh-CN" dirty="0">
                <a:latin typeface="微软雅黑" panose="020B0503020204020204" pitchFamily="34" charset="-122"/>
                <a:ea typeface="微软雅黑" panose="020B0503020204020204" pitchFamily="34" charset="-122"/>
              </a:rPr>
              <a:t> filtering and acceptable ringing characteristics. </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b="6190"/>
          <a:stretch>
            <a:fillRect/>
          </a:stretch>
        </p:blipFill>
        <p:spPr bwMode="auto">
          <a:xfrm>
            <a:off x="1585608" y="1207992"/>
            <a:ext cx="4213225"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noChangeArrowheads="1"/>
          </p:cNvPicPr>
          <p:nvPr/>
        </p:nvPicPr>
        <p:blipFill>
          <a:blip r:embed="rId4">
            <a:extLst>
              <a:ext uri="{28A0092B-C50C-407E-A947-70E740481C1C}">
                <a14:useLocalDpi xmlns:a14="http://schemas.microsoft.com/office/drawing/2010/main" val="0"/>
              </a:ext>
            </a:extLst>
          </a:blip>
          <a:srcRect b="20369"/>
          <a:stretch>
            <a:fillRect/>
          </a:stretch>
        </p:blipFill>
        <p:spPr bwMode="auto">
          <a:xfrm>
            <a:off x="5855983" y="1273079"/>
            <a:ext cx="4873625"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4"/>
          <p:cNvSpPr>
            <a:spLocks noChangeShapeType="1"/>
          </p:cNvSpPr>
          <p:nvPr/>
        </p:nvSpPr>
        <p:spPr bwMode="auto">
          <a:xfrm>
            <a:off x="4733621" y="1735042"/>
            <a:ext cx="5037137" cy="1450975"/>
          </a:xfrm>
          <a:prstGeom prst="line">
            <a:avLst/>
          </a:prstGeom>
          <a:noFill/>
          <a:ln w="127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2" name="TextBox 1"/>
          <p:cNvSpPr txBox="1">
            <a:spLocks noChangeArrowheads="1"/>
          </p:cNvSpPr>
          <p:nvPr/>
        </p:nvSpPr>
        <p:spPr bwMode="auto">
          <a:xfrm>
            <a:off x="6200471" y="3635279"/>
            <a:ext cx="437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solidFill>
                  <a:srgbClr val="000000"/>
                </a:solidFill>
                <a:ea typeface="宋体" panose="02010600030101010101" pitchFamily="2" charset="-122"/>
              </a:rPr>
              <a:t>n=1             n=2             n=5            n=20</a:t>
            </a:r>
            <a:endParaRPr lang="zh-CN" altLang="en-US" dirty="0">
              <a:solidFill>
                <a:srgbClr val="000000"/>
              </a:solidFill>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49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Introduction to Fourier Transform</a:t>
            </a:r>
          </a:p>
        </p:txBody>
      </p:sp>
      <p:sp>
        <p:nvSpPr>
          <p:cNvPr id="11266" name="Rectangle 3"/>
          <p:cNvSpPr>
            <a:spLocks noGrp="1" noChangeArrowheads="1"/>
          </p:cNvSpPr>
          <p:nvPr>
            <p:ph idx="1"/>
          </p:nvPr>
        </p:nvSpPr>
        <p:spPr/>
        <p:txBody>
          <a:bodyPr>
            <a:normAutofit/>
          </a:bodyPr>
          <a:lstStyle/>
          <a:p>
            <a:pPr marL="0" indent="0" eaLnBrk="1" hangingPunct="1">
              <a:lnSpc>
                <a:spcPct val="150000"/>
              </a:lnSpc>
            </a:pP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ea typeface="宋体" panose="02010600030101010101" pitchFamily="2" charset="-122"/>
              </a:rPr>
              <a:t>continuous function of a real variable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dirty="0">
                <a:ea typeface="宋体" panose="02010600030101010101" pitchFamily="2" charset="-122"/>
              </a:rPr>
              <a:t>. </a:t>
            </a:r>
          </a:p>
          <a:p>
            <a:pPr marL="0" indent="0" eaLnBrk="1" hangingPunct="1">
              <a:lnSpc>
                <a:spcPct val="150000"/>
              </a:lnSpc>
            </a:pPr>
            <a:r>
              <a:rPr lang="en-US" altLang="zh-CN" sz="2000" dirty="0">
                <a:ea typeface="宋体" panose="02010600030101010101" pitchFamily="2" charset="-122"/>
              </a:rPr>
              <a:t>Fourier transform of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p:txBody>
      </p:sp>
      <p:graphicFrame>
        <p:nvGraphicFramePr>
          <p:cNvPr id="11267" name="Object 4"/>
          <p:cNvGraphicFramePr>
            <a:graphicFrameLocks noChangeAspect="1"/>
          </p:cNvGraphicFramePr>
          <p:nvPr/>
        </p:nvGraphicFramePr>
        <p:xfrm>
          <a:off x="5916613" y="2338388"/>
          <a:ext cx="114300" cy="215900"/>
        </p:xfrm>
        <a:graphic>
          <a:graphicData uri="http://schemas.openxmlformats.org/presentationml/2006/ole">
            <mc:AlternateContent xmlns:mc="http://schemas.openxmlformats.org/markup-compatibility/2006">
              <mc:Choice xmlns:v="urn:schemas-microsoft-com:vml" Requires="v">
                <p:oleObj spid="_x0000_s11450" name="公式" r:id="rId3" imgW="114151" imgH="215619" progId="Equation.3">
                  <p:embed/>
                </p:oleObj>
              </mc:Choice>
              <mc:Fallback>
                <p:oleObj name="公式" r:id="rId3" imgW="114151" imgH="21561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2338388"/>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268" name="Text Box 6"/>
          <p:cNvSpPr txBox="1">
            <a:spLocks noChangeArrowheads="1"/>
          </p:cNvSpPr>
          <p:nvPr/>
        </p:nvSpPr>
        <p:spPr bwMode="auto">
          <a:xfrm>
            <a:off x="2594043" y="3954463"/>
            <a:ext cx="2546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mn-ea"/>
              </a:rPr>
              <a:t>Where               , </a:t>
            </a:r>
          </a:p>
        </p:txBody>
      </p:sp>
      <p:graphicFrame>
        <p:nvGraphicFramePr>
          <p:cNvPr id="11269" name="Object 7"/>
          <p:cNvGraphicFramePr>
            <a:graphicFrameLocks noChangeAspect="1"/>
          </p:cNvGraphicFramePr>
          <p:nvPr>
            <p:extLst>
              <p:ext uri="{D42A27DB-BD31-4B8C-83A1-F6EECF244321}">
                <p14:modId xmlns:p14="http://schemas.microsoft.com/office/powerpoint/2010/main" val="3393487335"/>
              </p:ext>
            </p:extLst>
          </p:nvPr>
        </p:nvGraphicFramePr>
        <p:xfrm>
          <a:off x="3581401" y="3952230"/>
          <a:ext cx="925748" cy="410157"/>
        </p:xfrm>
        <a:graphic>
          <a:graphicData uri="http://schemas.openxmlformats.org/presentationml/2006/ole">
            <mc:AlternateContent xmlns:mc="http://schemas.openxmlformats.org/markup-compatibility/2006">
              <mc:Choice xmlns:v="urn:schemas-microsoft-com:vml" Requires="v">
                <p:oleObj spid="_x0000_s11451" name="公式" r:id="rId5" imgW="545863" imgH="241195" progId="Equation.3">
                  <p:embed/>
                </p:oleObj>
              </mc:Choice>
              <mc:Fallback>
                <p:oleObj name="公式" r:id="rId5" imgW="545863" imgH="241195"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1" y="3952230"/>
                        <a:ext cx="925748" cy="410157"/>
                      </a:xfrm>
                      <a:prstGeom prst="rect">
                        <a:avLst/>
                      </a:prstGeom>
                      <a:noFill/>
                      <a:ln>
                        <a:noFill/>
                      </a:ln>
                    </p:spPr>
                  </p:pic>
                </p:oleObj>
              </mc:Fallback>
            </mc:AlternateContent>
          </a:graphicData>
        </a:graphic>
      </p:graphicFrame>
      <p:sp>
        <p:nvSpPr>
          <p:cNvPr id="11270" name="Rectangle 9"/>
          <p:cNvSpPr>
            <a:spLocks noChangeArrowheads="1"/>
          </p:cNvSpPr>
          <p:nvPr/>
        </p:nvSpPr>
        <p:spPr bwMode="auto">
          <a:xfrm>
            <a:off x="550006" y="4652964"/>
            <a:ext cx="11108593"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u</a:t>
            </a:r>
            <a:r>
              <a:rPr lang="en-US" altLang="zh-CN" sz="2000" dirty="0">
                <a:latin typeface="Times New Roman" panose="02020603050405020304" pitchFamily="18" charset="0"/>
                <a:cs typeface="Times New Roman" panose="02020603050405020304" pitchFamily="18" charset="0"/>
              </a:rPr>
              <a:t>) </a:t>
            </a:r>
            <a:r>
              <a:rPr lang="en-US" altLang="zh-CN" sz="2000" dirty="0">
                <a:latin typeface="+mn-ea"/>
              </a:rPr>
              <a:t>is the frequency variable.</a:t>
            </a:r>
          </a:p>
          <a:p>
            <a:pPr algn="just">
              <a:lnSpc>
                <a:spcPct val="150000"/>
              </a:lnSpc>
            </a:pPr>
            <a:r>
              <a:rPr lang="en-US" altLang="zh-CN" sz="2000" dirty="0">
                <a:latin typeface="+mn-ea"/>
              </a:rPr>
              <a:t>The integral of above equation shows that </a:t>
            </a:r>
            <a:r>
              <a:rPr lang="en-US" altLang="zh-CN" sz="2000" i="1" dirty="0">
                <a:latin typeface="Times New Roman" panose="02020603050405020304" pitchFamily="18" charset="0"/>
                <a:cs typeface="Times New Roman" panose="02020603050405020304" pitchFamily="18" charset="0"/>
              </a:rPr>
              <a:t>F</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u</a:t>
            </a:r>
            <a:r>
              <a:rPr lang="en-US" altLang="zh-CN" sz="2000" dirty="0">
                <a:latin typeface="Times New Roman" panose="02020603050405020304" pitchFamily="18" charset="0"/>
                <a:cs typeface="Times New Roman" panose="02020603050405020304" pitchFamily="18" charset="0"/>
              </a:rPr>
              <a:t>) </a:t>
            </a:r>
            <a:r>
              <a:rPr lang="en-US" altLang="zh-CN" sz="2000" dirty="0">
                <a:latin typeface="+mn-ea"/>
              </a:rPr>
              <a:t>is composed of an infinite sum of sine and cosine terms and each value of </a:t>
            </a:r>
            <a:r>
              <a:rPr lang="en-US" altLang="zh-CN" sz="2000" i="1" dirty="0">
                <a:latin typeface="Times New Roman" panose="02020603050405020304" pitchFamily="18" charset="0"/>
                <a:cs typeface="Times New Roman" panose="02020603050405020304" pitchFamily="18" charset="0"/>
              </a:rPr>
              <a:t>u</a:t>
            </a:r>
            <a:r>
              <a:rPr lang="en-US" altLang="zh-CN" sz="2000" dirty="0">
                <a:latin typeface="+mn-ea"/>
              </a:rPr>
              <a:t> determines the frequency of its corresponding sine-cosine pair.</a:t>
            </a:r>
          </a:p>
        </p:txBody>
      </p:sp>
      <p:graphicFrame>
        <p:nvGraphicFramePr>
          <p:cNvPr id="11271" name="Object 11"/>
          <p:cNvGraphicFramePr>
            <a:graphicFrameLocks noChangeAspect="1"/>
          </p:cNvGraphicFramePr>
          <p:nvPr>
            <p:extLst>
              <p:ext uri="{D42A27DB-BD31-4B8C-83A1-F6EECF244321}">
                <p14:modId xmlns:p14="http://schemas.microsoft.com/office/powerpoint/2010/main" val="2080499030"/>
              </p:ext>
            </p:extLst>
          </p:nvPr>
        </p:nvGraphicFramePr>
        <p:xfrm>
          <a:off x="3906838" y="2333625"/>
          <a:ext cx="4394200" cy="1276350"/>
        </p:xfrm>
        <a:graphic>
          <a:graphicData uri="http://schemas.openxmlformats.org/presentationml/2006/ole">
            <mc:AlternateContent xmlns:mc="http://schemas.openxmlformats.org/markup-compatibility/2006">
              <mc:Choice xmlns:v="urn:schemas-microsoft-com:vml" Requires="v">
                <p:oleObj spid="_x0000_s11452" name="公式" r:id="rId7" imgW="2273300" imgH="660400" progId="Equation.3">
                  <p:embed/>
                </p:oleObj>
              </mc:Choice>
              <mc:Fallback>
                <p:oleObj name="公式" r:id="rId7" imgW="2273300" imgH="6604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6838" y="2333625"/>
                        <a:ext cx="43942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272" name="Text Box 14"/>
          <p:cNvSpPr txBox="1">
            <a:spLocks noChangeArrowheads="1"/>
          </p:cNvSpPr>
          <p:nvPr/>
        </p:nvSpPr>
        <p:spPr bwMode="auto">
          <a:xfrm>
            <a:off x="4668185" y="3946649"/>
            <a:ext cx="20294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latin typeface="+mn-ea"/>
              </a:rPr>
              <a:t>We know that: </a:t>
            </a:r>
          </a:p>
        </p:txBody>
      </p:sp>
      <p:graphicFrame>
        <p:nvGraphicFramePr>
          <p:cNvPr id="11273" name="Object 15"/>
          <p:cNvGraphicFramePr>
            <a:graphicFrameLocks noChangeAspect="1"/>
          </p:cNvGraphicFramePr>
          <p:nvPr>
            <p:extLst>
              <p:ext uri="{D42A27DB-BD31-4B8C-83A1-F6EECF244321}">
                <p14:modId xmlns:p14="http://schemas.microsoft.com/office/powerpoint/2010/main" val="2813108287"/>
              </p:ext>
            </p:extLst>
          </p:nvPr>
        </p:nvGraphicFramePr>
        <p:xfrm>
          <a:off x="6697651" y="3869457"/>
          <a:ext cx="2583216" cy="484010"/>
        </p:xfrm>
        <a:graphic>
          <a:graphicData uri="http://schemas.openxmlformats.org/presentationml/2006/ole">
            <mc:AlternateContent xmlns:mc="http://schemas.openxmlformats.org/markup-compatibility/2006">
              <mc:Choice xmlns:v="urn:schemas-microsoft-com:vml" Requires="v">
                <p:oleObj spid="_x0000_s11453" name="公式" r:id="rId9" imgW="1219200" imgH="228600" progId="Equation.3">
                  <p:embed/>
                </p:oleObj>
              </mc:Choice>
              <mc:Fallback>
                <p:oleObj name="公式" r:id="rId9" imgW="1219200" imgH="2286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7651" y="3869457"/>
                        <a:ext cx="2583216" cy="484010"/>
                      </a:xfrm>
                      <a:prstGeom prst="rect">
                        <a:avLst/>
                      </a:prstGeom>
                      <a:noFill/>
                      <a:ln>
                        <a:noFill/>
                      </a:ln>
                    </p:spPr>
                  </p:pic>
                </p:oleObj>
              </mc:Fallback>
            </mc:AlternateContent>
          </a:graphicData>
        </a:graphic>
      </p:graphicFrame>
      <p:sp>
        <p:nvSpPr>
          <p:cNvPr id="2" name="灯片编号占位符 1"/>
          <p:cNvSpPr>
            <a:spLocks noGrp="1"/>
          </p:cNvSpPr>
          <p:nvPr>
            <p:ph type="sldNum" sz="quarter" idx="12"/>
          </p:nvPr>
        </p:nvSpPr>
        <p:spPr/>
        <p:txBody>
          <a:bodyPr/>
          <a:lstStyle/>
          <a:p>
            <a:fld id="{48F63A3B-78C7-47BE-AE5E-E10140E04643}" type="slidenum">
              <a:rPr lang="en-US" smtClean="0"/>
              <a:t>5</a:t>
            </a:fld>
            <a:endParaRPr lang="en-US"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en-IE" altLang="zh-CN">
                <a:ea typeface="宋体" panose="02010600030101010101" pitchFamily="2" charset="-122"/>
              </a:rPr>
              <a:t>Gaussian Lowpass Filters</a:t>
            </a:r>
            <a:endParaRPr lang="en-US" altLang="zh-CN">
              <a:ea typeface="宋体" panose="02010600030101010101" pitchFamily="2" charset="-122"/>
            </a:endParaRPr>
          </a:p>
        </p:txBody>
      </p:sp>
      <p:sp>
        <p:nvSpPr>
          <p:cNvPr id="77826" name="Rectangle 3"/>
          <p:cNvSpPr>
            <a:spLocks noGrp="1" noChangeArrowheads="1"/>
          </p:cNvSpPr>
          <p:nvPr>
            <p:ph idx="1"/>
          </p:nvPr>
        </p:nvSpPr>
        <p:spPr/>
        <p:txBody>
          <a:bodyPr>
            <a:normAutofit/>
          </a:bodyPr>
          <a:lstStyle/>
          <a:p>
            <a:pPr marL="0" indent="0" eaLnBrk="1" hangingPunct="1"/>
            <a:r>
              <a:rPr lang="en-IE" altLang="zh-CN" sz="2000" dirty="0">
                <a:ea typeface="宋体" panose="02010600030101010101" pitchFamily="2" charset="-122"/>
              </a:rPr>
              <a:t>The transfer function of a Gaussian lowpass filter is defined as:</a:t>
            </a:r>
            <a:endParaRPr lang="en-US" altLang="zh-CN" sz="2000" dirty="0">
              <a:ea typeface="宋体" panose="02010600030101010101" pitchFamily="2" charset="-122"/>
            </a:endParaRPr>
          </a:p>
        </p:txBody>
      </p:sp>
      <p:graphicFrame>
        <p:nvGraphicFramePr>
          <p:cNvPr id="77827" name="Object 8"/>
          <p:cNvGraphicFramePr>
            <a:graphicFrameLocks noChangeAspect="1"/>
          </p:cNvGraphicFramePr>
          <p:nvPr>
            <p:extLst>
              <p:ext uri="{D42A27DB-BD31-4B8C-83A1-F6EECF244321}">
                <p14:modId xmlns:p14="http://schemas.microsoft.com/office/powerpoint/2010/main" val="1336962990"/>
              </p:ext>
            </p:extLst>
          </p:nvPr>
        </p:nvGraphicFramePr>
        <p:xfrm>
          <a:off x="2977509" y="1695145"/>
          <a:ext cx="4886325" cy="931863"/>
        </p:xfrm>
        <a:graphic>
          <a:graphicData uri="http://schemas.openxmlformats.org/presentationml/2006/ole">
            <mc:AlternateContent xmlns:mc="http://schemas.openxmlformats.org/markup-compatibility/2006">
              <mc:Choice xmlns:v="urn:schemas-microsoft-com:vml" Requires="v">
                <p:oleObj spid="_x0000_s77876" name="公式" r:id="rId4" imgW="1333500" imgH="254000" progId="Equation.3">
                  <p:embed/>
                </p:oleObj>
              </mc:Choice>
              <mc:Fallback>
                <p:oleObj name="公式" r:id="rId4" imgW="1333500" imgH="2540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7509" y="1695145"/>
                        <a:ext cx="488632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29" name="Text Box 10"/>
          <p:cNvSpPr txBox="1">
            <a:spLocks noChangeArrowheads="1"/>
          </p:cNvSpPr>
          <p:nvPr/>
        </p:nvSpPr>
        <p:spPr bwMode="auto">
          <a:xfrm>
            <a:off x="1961745" y="5664505"/>
            <a:ext cx="8143875"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The inverse Fourier transform of the Gaussian lowpass filter also is Gaussian. It will have no ringing.</a:t>
            </a:r>
          </a:p>
        </p:txBody>
      </p:sp>
      <p:sp>
        <p:nvSpPr>
          <p:cNvPr id="2" name="灯片编号占位符 1"/>
          <p:cNvSpPr>
            <a:spLocks noGrp="1"/>
          </p:cNvSpPr>
          <p:nvPr>
            <p:ph type="sldNum" sz="quarter" idx="12"/>
          </p:nvPr>
        </p:nvSpPr>
        <p:spPr/>
        <p:txBody>
          <a:bodyPr/>
          <a:lstStyle/>
          <a:p>
            <a:fld id="{48F63A3B-78C7-47BE-AE5E-E10140E04643}" type="slidenum">
              <a:rPr lang="en-US" smtClean="0"/>
              <a:t>50</a:t>
            </a:fld>
            <a:endParaRPr lang="en-US" dirty="0"/>
          </a:p>
        </p:txBody>
      </p:sp>
      <p:pic>
        <p:nvPicPr>
          <p:cNvPr id="3" name="图片 2"/>
          <p:cNvPicPr>
            <a:picLocks noChangeAspect="1"/>
          </p:cNvPicPr>
          <p:nvPr/>
        </p:nvPicPr>
        <p:blipFill>
          <a:blip r:embed="rId6"/>
          <a:stretch>
            <a:fillRect/>
          </a:stretch>
        </p:blipFill>
        <p:spPr>
          <a:xfrm>
            <a:off x="1200514" y="2745429"/>
            <a:ext cx="9934575" cy="26860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pPr eaLnBrk="1" hangingPunct="1"/>
            <a:r>
              <a:rPr lang="en-IE" altLang="zh-CN">
                <a:ea typeface="宋体" panose="02010600030101010101" pitchFamily="2" charset="-122"/>
              </a:rPr>
              <a:t>Gaussian Lowpass Filters (cont…)</a:t>
            </a:r>
            <a:endParaRPr lang="en-US" altLang="zh-CN">
              <a:ea typeface="宋体" panose="02010600030101010101" pitchFamily="2" charset="-122"/>
            </a:endParaRPr>
          </a:p>
        </p:txBody>
      </p:sp>
      <p:sp>
        <p:nvSpPr>
          <p:cNvPr id="79874" name="Text Box 7"/>
          <p:cNvSpPr txBox="1">
            <a:spLocks noChangeArrowheads="1"/>
          </p:cNvSpPr>
          <p:nvPr/>
        </p:nvSpPr>
        <p:spPr bwMode="auto">
          <a:xfrm>
            <a:off x="3366029" y="1989138"/>
            <a:ext cx="10615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a:r>
              <a:rPr lang="en-IE" altLang="zh-CN" dirty="0">
                <a:latin typeface="微软雅黑" panose="020B0503020204020204" pitchFamily="34" charset="-122"/>
                <a:ea typeface="微软雅黑" panose="020B0503020204020204" pitchFamily="34" charset="-122"/>
              </a:rPr>
              <a:t>Original</a:t>
            </a:r>
            <a:br>
              <a:rPr lang="en-IE" altLang="zh-CN" dirty="0">
                <a:latin typeface="微软雅黑" panose="020B0503020204020204" pitchFamily="34" charset="-122"/>
                <a:ea typeface="微软雅黑" panose="020B0503020204020204" pitchFamily="34" charset="-122"/>
              </a:rPr>
            </a:br>
            <a:r>
              <a:rPr lang="en-IE" altLang="zh-CN" dirty="0">
                <a:latin typeface="微软雅黑" panose="020B0503020204020204" pitchFamily="34" charset="-122"/>
                <a:ea typeface="微软雅黑" panose="020B0503020204020204" pitchFamily="34" charset="-122"/>
              </a:rPr>
              <a:t>image</a:t>
            </a:r>
            <a:endParaRPr lang="en-US" altLang="zh-CN" dirty="0">
              <a:latin typeface="微软雅黑" panose="020B0503020204020204" pitchFamily="34" charset="-122"/>
              <a:ea typeface="微软雅黑" panose="020B0503020204020204" pitchFamily="34" charset="-122"/>
            </a:endParaRPr>
          </a:p>
        </p:txBody>
      </p:sp>
      <p:sp>
        <p:nvSpPr>
          <p:cNvPr id="79875" name="Text Box 8"/>
          <p:cNvSpPr txBox="1">
            <a:spLocks noChangeArrowheads="1"/>
          </p:cNvSpPr>
          <p:nvPr/>
        </p:nvSpPr>
        <p:spPr bwMode="auto">
          <a:xfrm>
            <a:off x="8191501" y="1743076"/>
            <a:ext cx="197961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IE" altLang="zh-CN">
                <a:latin typeface="微软雅黑" panose="020B0503020204020204" pitchFamily="34" charset="-122"/>
                <a:ea typeface="微软雅黑" panose="020B0503020204020204" pitchFamily="34" charset="-122"/>
              </a:rPr>
              <a:t>Result of filtering with Gaussian filter with cutoff radius 5</a:t>
            </a:r>
            <a:endParaRPr lang="en-US" altLang="zh-CN">
              <a:latin typeface="微软雅黑" panose="020B0503020204020204" pitchFamily="34" charset="-122"/>
              <a:ea typeface="微软雅黑" panose="020B0503020204020204" pitchFamily="34" charset="-122"/>
            </a:endParaRPr>
          </a:p>
        </p:txBody>
      </p:sp>
      <p:sp>
        <p:nvSpPr>
          <p:cNvPr id="79876" name="Text Box 9"/>
          <p:cNvSpPr txBox="1">
            <a:spLocks noChangeArrowheads="1"/>
          </p:cNvSpPr>
          <p:nvPr/>
        </p:nvSpPr>
        <p:spPr bwMode="auto">
          <a:xfrm>
            <a:off x="8191500" y="3525839"/>
            <a:ext cx="2108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IE" altLang="zh-CN">
                <a:latin typeface="微软雅黑" panose="020B0503020204020204" pitchFamily="34" charset="-122"/>
                <a:ea typeface="微软雅黑" panose="020B0503020204020204" pitchFamily="34" charset="-122"/>
              </a:rPr>
              <a:t>Result of filtering with Gaussian filter with cutoff radius 30</a:t>
            </a:r>
            <a:endParaRPr lang="en-US" altLang="zh-CN">
              <a:latin typeface="微软雅黑" panose="020B0503020204020204" pitchFamily="34" charset="-122"/>
              <a:ea typeface="微软雅黑" panose="020B0503020204020204" pitchFamily="34" charset="-122"/>
            </a:endParaRPr>
          </a:p>
        </p:txBody>
      </p:sp>
      <p:sp>
        <p:nvSpPr>
          <p:cNvPr id="79877" name="Text Box 10"/>
          <p:cNvSpPr txBox="1">
            <a:spLocks noChangeArrowheads="1"/>
          </p:cNvSpPr>
          <p:nvPr/>
        </p:nvSpPr>
        <p:spPr bwMode="auto">
          <a:xfrm>
            <a:off x="8191501" y="5305426"/>
            <a:ext cx="197961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IE" altLang="zh-CN">
                <a:latin typeface="微软雅黑" panose="020B0503020204020204" pitchFamily="34" charset="-122"/>
                <a:ea typeface="微软雅黑" panose="020B0503020204020204" pitchFamily="34" charset="-122"/>
              </a:rPr>
              <a:t>Result of filtering with Gaussian filter with cutoff radius 230</a:t>
            </a:r>
            <a:endParaRPr lang="en-US" altLang="zh-CN">
              <a:latin typeface="微软雅黑" panose="020B0503020204020204" pitchFamily="34" charset="-122"/>
              <a:ea typeface="微软雅黑" panose="020B0503020204020204" pitchFamily="34" charset="-122"/>
            </a:endParaRPr>
          </a:p>
        </p:txBody>
      </p:sp>
      <p:sp>
        <p:nvSpPr>
          <p:cNvPr id="79878" name="Text Box 11"/>
          <p:cNvSpPr txBox="1">
            <a:spLocks noChangeArrowheads="1"/>
          </p:cNvSpPr>
          <p:nvPr/>
        </p:nvSpPr>
        <p:spPr bwMode="auto">
          <a:xfrm>
            <a:off x="2633664" y="5262563"/>
            <a:ext cx="179387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r"/>
            <a:r>
              <a:rPr lang="en-IE" altLang="zh-CN">
                <a:latin typeface="微软雅黑" panose="020B0503020204020204" pitchFamily="34" charset="-122"/>
                <a:ea typeface="微软雅黑" panose="020B0503020204020204" pitchFamily="34" charset="-122"/>
              </a:rPr>
              <a:t>Result of filtering with Gaussian filter with cutoff radius 80</a:t>
            </a:r>
            <a:endParaRPr lang="en-US" altLang="zh-CN">
              <a:latin typeface="微软雅黑" panose="020B0503020204020204" pitchFamily="34" charset="-122"/>
              <a:ea typeface="微软雅黑" panose="020B0503020204020204" pitchFamily="34" charset="-122"/>
            </a:endParaRPr>
          </a:p>
        </p:txBody>
      </p:sp>
      <p:sp>
        <p:nvSpPr>
          <p:cNvPr id="79879" name="Text Box 12"/>
          <p:cNvSpPr txBox="1">
            <a:spLocks noChangeArrowheads="1"/>
          </p:cNvSpPr>
          <p:nvPr/>
        </p:nvSpPr>
        <p:spPr bwMode="auto">
          <a:xfrm>
            <a:off x="2490788" y="3495676"/>
            <a:ext cx="19367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r"/>
            <a:r>
              <a:rPr lang="en-IE" altLang="zh-CN" dirty="0">
                <a:latin typeface="微软雅黑" panose="020B0503020204020204" pitchFamily="34" charset="-122"/>
                <a:ea typeface="微软雅黑" panose="020B0503020204020204" pitchFamily="34" charset="-122"/>
              </a:rPr>
              <a:t>Result of filtering with Gaussian filter with </a:t>
            </a:r>
            <a:r>
              <a:rPr lang="en-IE" altLang="zh-CN" dirty="0" err="1">
                <a:latin typeface="微软雅黑" panose="020B0503020204020204" pitchFamily="34" charset="-122"/>
                <a:ea typeface="微软雅黑" panose="020B0503020204020204" pitchFamily="34" charset="-122"/>
              </a:rPr>
              <a:t>cutoff</a:t>
            </a:r>
            <a:r>
              <a:rPr lang="en-IE" altLang="zh-CN" dirty="0">
                <a:latin typeface="微软雅黑" panose="020B0503020204020204" pitchFamily="34" charset="-122"/>
                <a:ea typeface="微软雅黑" panose="020B0503020204020204" pitchFamily="34" charset="-122"/>
              </a:rPr>
              <a:t> radius 15</a:t>
            </a:r>
            <a:endParaRPr lang="en-US" altLang="zh-CN" dirty="0">
              <a:latin typeface="微软雅黑" panose="020B0503020204020204" pitchFamily="34" charset="-122"/>
              <a:ea typeface="微软雅黑" panose="020B0503020204020204" pitchFamily="34" charset="-122"/>
            </a:endParaRPr>
          </a:p>
        </p:txBody>
      </p:sp>
      <p:pic>
        <p:nvPicPr>
          <p:cNvPr id="79880" name="Picture 14"/>
          <p:cNvPicPr>
            <a:picLocks noChangeAspect="1" noChangeArrowheads="1"/>
          </p:cNvPicPr>
          <p:nvPr/>
        </p:nvPicPr>
        <p:blipFill>
          <a:blip r:embed="rId3">
            <a:extLst>
              <a:ext uri="{28A0092B-C50C-407E-A947-70E740481C1C}">
                <a14:useLocalDpi xmlns:a14="http://schemas.microsoft.com/office/drawing/2010/main" val="0"/>
              </a:ext>
            </a:extLst>
          </a:blip>
          <a:srcRect r="5791" b="7130"/>
          <a:stretch>
            <a:fillRect/>
          </a:stretch>
        </p:blipFill>
        <p:spPr bwMode="auto">
          <a:xfrm>
            <a:off x="4508501" y="1411289"/>
            <a:ext cx="3719513" cy="541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48F63A3B-78C7-47BE-AE5E-E10140E04643}" type="slidenum">
              <a:rPr lang="en-US" smtClean="0"/>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IE" altLang="zh-CN">
                <a:ea typeface="宋体" panose="02010600030101010101" pitchFamily="2" charset="-122"/>
              </a:rPr>
              <a:t>Lowpass Filters Compared </a:t>
            </a:r>
            <a:endParaRPr lang="en-GB" altLang="zh-CN">
              <a:ea typeface="宋体" panose="02010600030101010101" pitchFamily="2" charset="-122"/>
            </a:endParaRPr>
          </a:p>
        </p:txBody>
      </p:sp>
      <p:pic>
        <p:nvPicPr>
          <p:cNvPr id="81922" name="Picture 4"/>
          <p:cNvPicPr>
            <a:picLocks noChangeAspect="1" noChangeArrowheads="1"/>
          </p:cNvPicPr>
          <p:nvPr/>
        </p:nvPicPr>
        <p:blipFill>
          <a:blip r:embed="rId3">
            <a:extLst>
              <a:ext uri="{28A0092B-C50C-407E-A947-70E740481C1C}">
                <a14:useLocalDpi xmlns:a14="http://schemas.microsoft.com/office/drawing/2010/main" val="0"/>
              </a:ext>
            </a:extLst>
          </a:blip>
          <a:srcRect t="33286" r="50087" b="33429"/>
          <a:stretch>
            <a:fillRect/>
          </a:stretch>
        </p:blipFill>
        <p:spPr bwMode="auto">
          <a:xfrm>
            <a:off x="3646489" y="1435101"/>
            <a:ext cx="247967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 Box 5"/>
          <p:cNvSpPr txBox="1">
            <a:spLocks noChangeArrowheads="1"/>
          </p:cNvSpPr>
          <p:nvPr/>
        </p:nvSpPr>
        <p:spPr bwMode="auto">
          <a:xfrm>
            <a:off x="1595336" y="2081214"/>
            <a:ext cx="20797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r"/>
            <a:r>
              <a:rPr lang="en-IE" altLang="zh-CN" dirty="0">
                <a:latin typeface="微软雅黑" panose="020B0503020204020204" pitchFamily="34" charset="-122"/>
                <a:ea typeface="微软雅黑" panose="020B0503020204020204" pitchFamily="34" charset="-122"/>
              </a:rPr>
              <a:t>Result of filtering with ideal low pass filter of radius 15</a:t>
            </a:r>
            <a:endParaRPr lang="en-US" altLang="zh-CN" dirty="0">
              <a:latin typeface="微软雅黑" panose="020B0503020204020204" pitchFamily="34" charset="-122"/>
              <a:ea typeface="微软雅黑" panose="020B0503020204020204" pitchFamily="34" charset="-122"/>
            </a:endParaRPr>
          </a:p>
        </p:txBody>
      </p:sp>
      <p:sp>
        <p:nvSpPr>
          <p:cNvPr id="81924" name="Text Box 6"/>
          <p:cNvSpPr txBox="1">
            <a:spLocks noChangeArrowheads="1"/>
          </p:cNvSpPr>
          <p:nvPr/>
        </p:nvSpPr>
        <p:spPr bwMode="auto">
          <a:xfrm>
            <a:off x="8788738" y="1944688"/>
            <a:ext cx="196547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IE" altLang="zh-CN" dirty="0">
                <a:latin typeface="微软雅黑" panose="020B0503020204020204" pitchFamily="34" charset="-122"/>
                <a:ea typeface="微软雅黑" panose="020B0503020204020204" pitchFamily="34" charset="-122"/>
              </a:rPr>
              <a:t>Result of filtering with Butterworth filter of order 2 and </a:t>
            </a:r>
            <a:r>
              <a:rPr lang="en-IE" altLang="zh-CN" dirty="0" err="1">
                <a:latin typeface="微软雅黑" panose="020B0503020204020204" pitchFamily="34" charset="-122"/>
                <a:ea typeface="微软雅黑" panose="020B0503020204020204" pitchFamily="34" charset="-122"/>
              </a:rPr>
              <a:t>cutoff</a:t>
            </a:r>
            <a:r>
              <a:rPr lang="en-IE" altLang="zh-CN" dirty="0">
                <a:latin typeface="微软雅黑" panose="020B0503020204020204" pitchFamily="34" charset="-122"/>
                <a:ea typeface="微软雅黑" panose="020B0503020204020204" pitchFamily="34" charset="-122"/>
              </a:rPr>
              <a:t> radius 15</a:t>
            </a:r>
            <a:endParaRPr lang="en-US" altLang="zh-CN" dirty="0">
              <a:latin typeface="微软雅黑" panose="020B0503020204020204" pitchFamily="34" charset="-122"/>
              <a:ea typeface="微软雅黑" panose="020B0503020204020204" pitchFamily="34" charset="-122"/>
            </a:endParaRPr>
          </a:p>
        </p:txBody>
      </p:sp>
      <p:pic>
        <p:nvPicPr>
          <p:cNvPr id="81925" name="Picture 7"/>
          <p:cNvPicPr>
            <a:picLocks noChangeAspect="1" noChangeArrowheads="1"/>
          </p:cNvPicPr>
          <p:nvPr/>
        </p:nvPicPr>
        <p:blipFill>
          <a:blip r:embed="rId4">
            <a:extLst>
              <a:ext uri="{28A0092B-C50C-407E-A947-70E740481C1C}">
                <a14:useLocalDpi xmlns:a14="http://schemas.microsoft.com/office/drawing/2010/main" val="0"/>
              </a:ext>
            </a:extLst>
          </a:blip>
          <a:srcRect l="7127" t="30746" r="45503" b="38268"/>
          <a:stretch>
            <a:fillRect/>
          </a:stretch>
        </p:blipFill>
        <p:spPr bwMode="auto">
          <a:xfrm>
            <a:off x="6180138" y="1433513"/>
            <a:ext cx="260985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Text Box 8"/>
          <p:cNvSpPr txBox="1">
            <a:spLocks noChangeArrowheads="1"/>
          </p:cNvSpPr>
          <p:nvPr/>
        </p:nvSpPr>
        <p:spPr bwMode="auto">
          <a:xfrm>
            <a:off x="3029721" y="4716464"/>
            <a:ext cx="202011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r"/>
            <a:r>
              <a:rPr lang="en-IE" altLang="zh-CN">
                <a:latin typeface="微软雅黑" panose="020B0503020204020204" pitchFamily="34" charset="-122"/>
                <a:ea typeface="微软雅黑" panose="020B0503020204020204" pitchFamily="34" charset="-122"/>
              </a:rPr>
              <a:t>Result of filtering with Gaussian filter with cutoff radius 15</a:t>
            </a:r>
            <a:endParaRPr lang="en-US" altLang="zh-CN">
              <a:latin typeface="微软雅黑" panose="020B0503020204020204" pitchFamily="34" charset="-122"/>
              <a:ea typeface="微软雅黑" panose="020B0503020204020204" pitchFamily="34" charset="-122"/>
            </a:endParaRPr>
          </a:p>
        </p:txBody>
      </p:sp>
      <p:pic>
        <p:nvPicPr>
          <p:cNvPr id="81927" name="Picture 9"/>
          <p:cNvPicPr>
            <a:picLocks noChangeAspect="1" noChangeArrowheads="1"/>
          </p:cNvPicPr>
          <p:nvPr/>
        </p:nvPicPr>
        <p:blipFill>
          <a:blip r:embed="rId5">
            <a:extLst>
              <a:ext uri="{28A0092B-C50C-407E-A947-70E740481C1C}">
                <a14:useLocalDpi xmlns:a14="http://schemas.microsoft.com/office/drawing/2010/main" val="0"/>
              </a:ext>
            </a:extLst>
          </a:blip>
          <a:srcRect t="30856" r="54242" b="38368"/>
          <a:stretch>
            <a:fillRect/>
          </a:stretch>
        </p:blipFill>
        <p:spPr bwMode="auto">
          <a:xfrm>
            <a:off x="5005388" y="4098926"/>
            <a:ext cx="2438400"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48F63A3B-78C7-47BE-AE5E-E10140E04643}" type="slidenum">
              <a:rPr lang="en-US" smtClean="0"/>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pPr eaLnBrk="1" hangingPunct="1"/>
            <a:r>
              <a:rPr lang="en-IE" altLang="zh-CN">
                <a:ea typeface="宋体" panose="02010600030101010101" pitchFamily="2" charset="-122"/>
              </a:rPr>
              <a:t>Lowpass Filtering Examples</a:t>
            </a:r>
            <a:endParaRPr lang="en-US" altLang="zh-CN">
              <a:ea typeface="宋体" panose="02010600030101010101" pitchFamily="2" charset="-122"/>
            </a:endParaRPr>
          </a:p>
        </p:txBody>
      </p:sp>
      <p:sp>
        <p:nvSpPr>
          <p:cNvPr id="83970" name="Rectangle 3"/>
          <p:cNvSpPr>
            <a:spLocks noGrp="1" noChangeArrowheads="1"/>
          </p:cNvSpPr>
          <p:nvPr>
            <p:ph idx="1"/>
          </p:nvPr>
        </p:nvSpPr>
        <p:spPr/>
        <p:txBody>
          <a:bodyPr/>
          <a:lstStyle/>
          <a:p>
            <a:pPr marL="0" indent="0" eaLnBrk="1" hangingPunct="1"/>
            <a:r>
              <a:rPr lang="en-IE" altLang="zh-CN" dirty="0">
                <a:ea typeface="宋体" panose="02010600030101010101" pitchFamily="2" charset="-122"/>
              </a:rPr>
              <a:t>A low pass Gaussian filter is used to connect broken text: </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D</a:t>
            </a:r>
            <a:r>
              <a:rPr lang="en-IE" altLang="zh-CN" i="1" baseline="-25000" dirty="0">
                <a:latin typeface="Times New Roman" panose="02020603050405020304" pitchFamily="18" charset="0"/>
                <a:ea typeface="宋体" panose="02010600030101010101" pitchFamily="2" charset="-122"/>
                <a:cs typeface="Times New Roman" panose="02020603050405020304" pitchFamily="18" charset="0"/>
              </a:rPr>
              <a:t>0</a:t>
            </a:r>
            <a:r>
              <a:rPr lang="en-IE" altLang="zh-CN" dirty="0">
                <a:latin typeface="Times New Roman" panose="02020603050405020304" pitchFamily="18" charset="0"/>
                <a:ea typeface="宋体" panose="02010600030101010101" pitchFamily="2" charset="-122"/>
                <a:cs typeface="Times New Roman" panose="02020603050405020304" pitchFamily="18" charset="0"/>
              </a:rPr>
              <a:t>=80</a:t>
            </a:r>
            <a:r>
              <a:rPr lang="en-IE" altLang="zh-CN" dirty="0">
                <a:ea typeface="宋体" panose="02010600030101010101" pitchFamily="2" charset="-122"/>
              </a:rPr>
              <a:t>.</a:t>
            </a:r>
            <a:endParaRPr lang="en-US" altLang="zh-CN" dirty="0">
              <a:ea typeface="宋体" panose="02010600030101010101" pitchFamily="2" charset="-122"/>
            </a:endParaRPr>
          </a:p>
        </p:txBody>
      </p:sp>
      <p:pic>
        <p:nvPicPr>
          <p:cNvPr id="83971" name="Picture 4"/>
          <p:cNvPicPr>
            <a:picLocks noChangeAspect="1" noChangeArrowheads="1"/>
          </p:cNvPicPr>
          <p:nvPr/>
        </p:nvPicPr>
        <p:blipFill>
          <a:blip r:embed="rId3">
            <a:extLst>
              <a:ext uri="{28A0092B-C50C-407E-A947-70E740481C1C}">
                <a14:useLocalDpi xmlns:a14="http://schemas.microsoft.com/office/drawing/2010/main" val="0"/>
              </a:ext>
            </a:extLst>
          </a:blip>
          <a:srcRect l="18727"/>
          <a:stretch>
            <a:fillRect/>
          </a:stretch>
        </p:blipFill>
        <p:spPr bwMode="auto">
          <a:xfrm>
            <a:off x="2210341" y="2276449"/>
            <a:ext cx="7586663"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48F63A3B-78C7-47BE-AE5E-E10140E04643}" type="slidenum">
              <a:rPr lang="en-US" smtClean="0"/>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IE" altLang="zh-CN">
                <a:ea typeface="宋体" panose="02010600030101010101" pitchFamily="2" charset="-122"/>
              </a:rPr>
              <a:t>Lowpass Filtering Examples (cont…)</a:t>
            </a:r>
            <a:endParaRPr lang="en-US" altLang="zh-CN">
              <a:ea typeface="宋体" panose="02010600030101010101" pitchFamily="2" charset="-122"/>
            </a:endParaRPr>
          </a:p>
        </p:txBody>
      </p:sp>
      <p:sp>
        <p:nvSpPr>
          <p:cNvPr id="86018" name="Rectangle 3"/>
          <p:cNvSpPr>
            <a:spLocks noGrp="1" noChangeArrowheads="1"/>
          </p:cNvSpPr>
          <p:nvPr>
            <p:ph idx="1"/>
          </p:nvPr>
        </p:nvSpPr>
        <p:spPr/>
        <p:txBody>
          <a:bodyPr/>
          <a:lstStyle/>
          <a:p>
            <a:pPr marL="0" indent="0" eaLnBrk="1" hangingPunct="1">
              <a:lnSpc>
                <a:spcPct val="150000"/>
              </a:lnSpc>
            </a:pPr>
            <a:r>
              <a:rPr lang="en-IE" altLang="zh-CN" dirty="0">
                <a:ea typeface="宋体" panose="02010600030101010101" pitchFamily="2" charset="-122"/>
              </a:rPr>
              <a:t>Different lowpass Gaussian filters used to remove blemishes in a photograph.</a:t>
            </a:r>
            <a:endParaRPr lang="en-US" altLang="zh-CN" dirty="0">
              <a:ea typeface="宋体" panose="02010600030101010101" pitchFamily="2" charset="-122"/>
            </a:endParaRPr>
          </a:p>
        </p:txBody>
      </p:sp>
      <p:pic>
        <p:nvPicPr>
          <p:cNvPr id="86019" name="Picture 6"/>
          <p:cNvPicPr>
            <a:picLocks noChangeAspect="1" noChangeArrowheads="1"/>
          </p:cNvPicPr>
          <p:nvPr/>
        </p:nvPicPr>
        <p:blipFill>
          <a:blip r:embed="rId3">
            <a:extLst>
              <a:ext uri="{28A0092B-C50C-407E-A947-70E740481C1C}">
                <a14:useLocalDpi xmlns:a14="http://schemas.microsoft.com/office/drawing/2010/main" val="0"/>
              </a:ext>
            </a:extLst>
          </a:blip>
          <a:srcRect b="16800"/>
          <a:stretch>
            <a:fillRect/>
          </a:stretch>
        </p:blipFill>
        <p:spPr bwMode="auto">
          <a:xfrm>
            <a:off x="2894013" y="2466975"/>
            <a:ext cx="6316662"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Text Box 10"/>
          <p:cNvSpPr txBox="1">
            <a:spLocks noChangeArrowheads="1"/>
          </p:cNvSpPr>
          <p:nvPr/>
        </p:nvSpPr>
        <p:spPr bwMode="auto">
          <a:xfrm>
            <a:off x="5351464" y="5856288"/>
            <a:ext cx="930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i="1"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=100</a:t>
            </a:r>
          </a:p>
        </p:txBody>
      </p:sp>
      <p:sp>
        <p:nvSpPr>
          <p:cNvPr id="86021" name="Text Box 11"/>
          <p:cNvSpPr txBox="1">
            <a:spLocks noChangeArrowheads="1"/>
          </p:cNvSpPr>
          <p:nvPr/>
        </p:nvSpPr>
        <p:spPr bwMode="auto">
          <a:xfrm>
            <a:off x="7513639" y="6362701"/>
            <a:ext cx="8146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i="1"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=80</a:t>
            </a:r>
          </a:p>
        </p:txBody>
      </p:sp>
      <p:sp>
        <p:nvSpPr>
          <p:cNvPr id="2" name="灯片编号占位符 1"/>
          <p:cNvSpPr>
            <a:spLocks noGrp="1"/>
          </p:cNvSpPr>
          <p:nvPr>
            <p:ph type="sldNum" sz="quarter" idx="12"/>
          </p:nvPr>
        </p:nvSpPr>
        <p:spPr/>
        <p:txBody>
          <a:bodyPr/>
          <a:lstStyle/>
          <a:p>
            <a:fld id="{48F63A3B-78C7-47BE-AE5E-E10140E04643}" type="slidenum">
              <a:rPr lang="en-US" smtClean="0"/>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normAutofit/>
          </a:bodyPr>
          <a:lstStyle/>
          <a:p>
            <a:pPr eaLnBrk="1" hangingPunct="1"/>
            <a:r>
              <a:rPr lang="en-IE" altLang="zh-CN" dirty="0">
                <a:ea typeface="宋体" panose="02010600030101010101" pitchFamily="2" charset="-122"/>
              </a:rPr>
              <a:t>Sharpening in the Frequency Domain</a:t>
            </a:r>
            <a:endParaRPr lang="en-US" altLang="zh-CN" dirty="0">
              <a:ea typeface="宋体" panose="02010600030101010101" pitchFamily="2" charset="-122"/>
            </a:endParaRPr>
          </a:p>
        </p:txBody>
      </p:sp>
      <p:sp>
        <p:nvSpPr>
          <p:cNvPr id="88066" name="Rectangle 3"/>
          <p:cNvSpPr>
            <a:spLocks noGrp="1" noChangeArrowheads="1"/>
          </p:cNvSpPr>
          <p:nvPr>
            <p:ph idx="1"/>
          </p:nvPr>
        </p:nvSpPr>
        <p:spPr/>
        <p:txBody>
          <a:bodyPr/>
          <a:lstStyle/>
          <a:p>
            <a:pPr marL="261938" indent="-261938" algn="just" eaLnBrk="1" hangingPunct="1">
              <a:lnSpc>
                <a:spcPct val="150000"/>
              </a:lnSpc>
              <a:buFontTx/>
              <a:buChar char="•"/>
            </a:pPr>
            <a:r>
              <a:rPr lang="en-IE" altLang="zh-CN" dirty="0">
                <a:ea typeface="宋体" panose="02010600030101010101" pitchFamily="2" charset="-122"/>
              </a:rPr>
              <a:t>Edges and fine detail in images are associated with high frequency components.</a:t>
            </a:r>
          </a:p>
          <a:p>
            <a:pPr marL="261938" indent="-261938" algn="just" eaLnBrk="1" hangingPunct="1">
              <a:lnSpc>
                <a:spcPct val="150000"/>
              </a:lnSpc>
              <a:buFontTx/>
              <a:buChar char="•"/>
            </a:pPr>
            <a:r>
              <a:rPr lang="en-IE" altLang="zh-CN" i="1" dirty="0">
                <a:ea typeface="宋体" panose="02010600030101010101" pitchFamily="2" charset="-122"/>
              </a:rPr>
              <a:t>High pass filters </a:t>
            </a:r>
            <a:r>
              <a:rPr lang="en-IE" altLang="zh-CN" dirty="0">
                <a:ea typeface="宋体" panose="02010600030101010101" pitchFamily="2" charset="-122"/>
              </a:rPr>
              <a:t>– only pass the high frequencies, drop the low ones.</a:t>
            </a:r>
          </a:p>
          <a:p>
            <a:pPr marL="261938" indent="-261938" algn="just" eaLnBrk="1" hangingPunct="1">
              <a:lnSpc>
                <a:spcPct val="150000"/>
              </a:lnSpc>
              <a:buFontTx/>
              <a:buChar char="•"/>
            </a:pPr>
            <a:r>
              <a:rPr lang="en-IE" altLang="zh-CN" dirty="0">
                <a:ea typeface="宋体" panose="02010600030101010101" pitchFamily="2" charset="-122"/>
              </a:rPr>
              <a:t>High pass frequencies are precisely the reverse of low pass filters, so:</a:t>
            </a:r>
            <a:endParaRPr lang="en-IE" altLang="zh-CN" sz="1000" i="1" dirty="0">
              <a:latin typeface="Times New Roman" panose="02020603050405020304" pitchFamily="18" charset="0"/>
              <a:ea typeface="宋体" panose="02010600030101010101" pitchFamily="2" charset="-122"/>
            </a:endParaRPr>
          </a:p>
          <a:p>
            <a:pPr marL="261938" indent="-261938" eaLnBrk="1" hangingPunct="1">
              <a:lnSpc>
                <a:spcPct val="150000"/>
              </a:lnSpc>
              <a:spcBef>
                <a:spcPct val="0"/>
              </a:spcBef>
            </a:pPr>
            <a:r>
              <a:rPr lang="en-IE" altLang="zh-CN" i="1" dirty="0">
                <a:latin typeface="Times New Roman" panose="02020603050405020304" pitchFamily="18" charset="0"/>
                <a:ea typeface="宋体" panose="02010600030101010101" pitchFamily="2" charset="-122"/>
              </a:rPr>
              <a:t>   	</a:t>
            </a:r>
            <a:r>
              <a:rPr lang="en-IE" altLang="zh-CN" i="1" dirty="0" err="1">
                <a:latin typeface="Times New Roman" panose="02020603050405020304" pitchFamily="18" charset="0"/>
                <a:ea typeface="宋体" panose="02010600030101010101" pitchFamily="2" charset="-122"/>
              </a:rPr>
              <a:t>H</a:t>
            </a:r>
            <a:r>
              <a:rPr lang="en-IE" altLang="zh-CN" i="1" baseline="-25000" dirty="0" err="1">
                <a:latin typeface="Times New Roman" panose="02020603050405020304" pitchFamily="18" charset="0"/>
                <a:ea typeface="宋体" panose="02010600030101010101" pitchFamily="2" charset="-122"/>
              </a:rPr>
              <a:t>hp</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u</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 v</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 = </a:t>
            </a:r>
            <a:r>
              <a:rPr lang="en-IE" altLang="zh-CN" dirty="0">
                <a:latin typeface="Times New Roman" panose="02020603050405020304" pitchFamily="18" charset="0"/>
                <a:ea typeface="宋体" panose="02010600030101010101" pitchFamily="2" charset="-122"/>
              </a:rPr>
              <a:t>1</a:t>
            </a:r>
            <a:r>
              <a:rPr lang="en-IE" altLang="zh-CN" i="1" dirty="0">
                <a:latin typeface="Times New Roman" panose="02020603050405020304" pitchFamily="18" charset="0"/>
                <a:ea typeface="宋体" panose="02010600030101010101" pitchFamily="2" charset="-122"/>
              </a:rPr>
              <a:t> – </a:t>
            </a:r>
            <a:r>
              <a:rPr lang="en-IE" altLang="zh-CN" i="1" dirty="0" err="1">
                <a:latin typeface="Times New Roman" panose="02020603050405020304" pitchFamily="18" charset="0"/>
                <a:ea typeface="宋体" panose="02010600030101010101" pitchFamily="2" charset="-122"/>
              </a:rPr>
              <a:t>H</a:t>
            </a:r>
            <a:r>
              <a:rPr lang="en-IE" altLang="zh-CN" i="1" baseline="-25000" dirty="0" err="1">
                <a:latin typeface="Times New Roman" panose="02020603050405020304" pitchFamily="18" charset="0"/>
                <a:ea typeface="宋体" panose="02010600030101010101" pitchFamily="2" charset="-122"/>
              </a:rPr>
              <a:t>lp</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u</a:t>
            </a:r>
            <a:r>
              <a:rPr lang="en-IE" altLang="zh-CN" dirty="0">
                <a:latin typeface="Times New Roman" panose="02020603050405020304" pitchFamily="18" charset="0"/>
                <a:ea typeface="宋体" panose="02010600030101010101" pitchFamily="2" charset="-122"/>
              </a:rPr>
              <a:t>,</a:t>
            </a:r>
            <a:r>
              <a:rPr lang="en-IE" altLang="zh-CN" i="1" dirty="0">
                <a:latin typeface="Times New Roman" panose="02020603050405020304" pitchFamily="18" charset="0"/>
                <a:ea typeface="宋体" panose="02010600030101010101" pitchFamily="2" charset="-122"/>
              </a:rPr>
              <a:t> v</a:t>
            </a:r>
            <a:r>
              <a:rPr lang="en-IE"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55</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noAutofit/>
          </a:bodyPr>
          <a:lstStyle/>
          <a:p>
            <a:pPr eaLnBrk="1" hangingPunct="1"/>
            <a:r>
              <a:rPr lang="en-IE" altLang="zh-CN">
                <a:ea typeface="宋体" panose="02010600030101010101" pitchFamily="2" charset="-122"/>
              </a:rPr>
              <a:t>Sharpening in the Frequency Domain</a:t>
            </a:r>
            <a:endParaRPr lang="en-US" altLang="zh-CN">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56</a:t>
            </a:fld>
            <a:endParaRPr lang="en-US" dirty="0"/>
          </a:p>
        </p:txBody>
      </p:sp>
      <p:pic>
        <p:nvPicPr>
          <p:cNvPr id="2" name="图片 1"/>
          <p:cNvPicPr>
            <a:picLocks noChangeAspect="1"/>
          </p:cNvPicPr>
          <p:nvPr/>
        </p:nvPicPr>
        <p:blipFill>
          <a:blip r:embed="rId3"/>
          <a:stretch>
            <a:fillRect/>
          </a:stretch>
        </p:blipFill>
        <p:spPr>
          <a:xfrm>
            <a:off x="2671256" y="1142626"/>
            <a:ext cx="7114769" cy="561050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normAutofit/>
          </a:bodyPr>
          <a:lstStyle/>
          <a:p>
            <a:pPr eaLnBrk="1" hangingPunct="1"/>
            <a:r>
              <a:rPr lang="en-IE" altLang="zh-CN">
                <a:ea typeface="宋体" panose="02010600030101010101" pitchFamily="2" charset="-122"/>
              </a:rPr>
              <a:t>Sharpening in the Frequency Domain</a:t>
            </a: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57</a:t>
            </a:fld>
            <a:endParaRPr lang="en-US" dirty="0"/>
          </a:p>
        </p:txBody>
      </p:sp>
      <p:pic>
        <p:nvPicPr>
          <p:cNvPr id="4" name="图片 3"/>
          <p:cNvPicPr>
            <a:picLocks noChangeAspect="1"/>
          </p:cNvPicPr>
          <p:nvPr/>
        </p:nvPicPr>
        <p:blipFill>
          <a:blip r:embed="rId3"/>
          <a:stretch>
            <a:fillRect/>
          </a:stretch>
        </p:blipFill>
        <p:spPr>
          <a:xfrm>
            <a:off x="2256818" y="1172119"/>
            <a:ext cx="7947497" cy="554935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pPr eaLnBrk="1" hangingPunct="1"/>
            <a:r>
              <a:rPr lang="en-IE" altLang="zh-CN" dirty="0">
                <a:ea typeface="宋体" panose="02010600030101010101" pitchFamily="2" charset="-122"/>
              </a:rPr>
              <a:t>Ideal High Pass Filters</a:t>
            </a:r>
            <a:endParaRPr lang="en-US" altLang="zh-CN" dirty="0">
              <a:ea typeface="宋体" panose="02010600030101010101" pitchFamily="2" charset="-122"/>
            </a:endParaRPr>
          </a:p>
        </p:txBody>
      </p:sp>
      <p:sp>
        <p:nvSpPr>
          <p:cNvPr id="94210" name="Rectangle 3"/>
          <p:cNvSpPr>
            <a:spLocks noGrp="1" noChangeArrowheads="1"/>
          </p:cNvSpPr>
          <p:nvPr>
            <p:ph idx="1"/>
          </p:nvPr>
        </p:nvSpPr>
        <p:spPr/>
        <p:txBody>
          <a:bodyPr/>
          <a:lstStyle/>
          <a:p>
            <a:pPr marL="0" indent="0" eaLnBrk="1" hangingPunct="1"/>
            <a:r>
              <a:rPr lang="en-IE" altLang="zh-CN" dirty="0">
                <a:ea typeface="宋体" panose="02010600030101010101" pitchFamily="2" charset="-122"/>
              </a:rPr>
              <a:t>The ideal high pass filter is given as:</a:t>
            </a:r>
          </a:p>
          <a:p>
            <a:pPr marL="0" indent="0" eaLnBrk="1" hangingPunct="1"/>
            <a:endParaRPr lang="en-IE" altLang="zh-CN" dirty="0">
              <a:ea typeface="宋体" panose="02010600030101010101" pitchFamily="2" charset="-122"/>
            </a:endParaRPr>
          </a:p>
          <a:p>
            <a:pPr marL="0" indent="0" eaLnBrk="1" hangingPunct="1"/>
            <a:endParaRPr lang="en-IE" altLang="zh-CN" dirty="0">
              <a:ea typeface="宋体" panose="02010600030101010101" pitchFamily="2" charset="-122"/>
            </a:endParaRPr>
          </a:p>
          <a:p>
            <a:pPr marL="0" indent="0" eaLnBrk="1" hangingPunct="1"/>
            <a:endParaRPr lang="en-IE" altLang="zh-CN" dirty="0">
              <a:ea typeface="宋体" panose="02010600030101010101" pitchFamily="2" charset="-122"/>
            </a:endParaRPr>
          </a:p>
          <a:p>
            <a:pPr marL="0" indent="0" eaLnBrk="1" hangingPunct="1"/>
            <a:endParaRPr lang="en-IE" altLang="zh-CN" sz="1400" dirty="0">
              <a:ea typeface="宋体" panose="02010600030101010101" pitchFamily="2" charset="-122"/>
            </a:endParaRPr>
          </a:p>
          <a:p>
            <a:pPr marL="0" indent="0" eaLnBrk="1" hangingPunct="1"/>
            <a:r>
              <a:rPr lang="en-IE" altLang="zh-CN" dirty="0">
                <a:ea typeface="宋体" panose="02010600030101010101" pitchFamily="2" charset="-122"/>
              </a:rPr>
              <a:t>where </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D</a:t>
            </a:r>
            <a:r>
              <a:rPr lang="en-IE" altLang="zh-CN" i="1" baseline="-25000" dirty="0">
                <a:latin typeface="Times New Roman" panose="02020603050405020304" pitchFamily="18" charset="0"/>
                <a:ea typeface="宋体" panose="02010600030101010101" pitchFamily="2" charset="-122"/>
                <a:cs typeface="Times New Roman" panose="02020603050405020304" pitchFamily="18" charset="0"/>
              </a:rPr>
              <a:t>0</a:t>
            </a:r>
            <a:r>
              <a:rPr lang="en-IE" altLang="zh-CN" i="1" dirty="0">
                <a:latin typeface="Times New Roman" panose="02020603050405020304" pitchFamily="18" charset="0"/>
                <a:ea typeface="宋体" panose="02010600030101010101" pitchFamily="2" charset="-122"/>
                <a:cs typeface="Times New Roman" panose="02020603050405020304" pitchFamily="18" charset="0"/>
              </a:rPr>
              <a:t> </a:t>
            </a:r>
            <a:r>
              <a:rPr lang="en-IE" altLang="zh-CN" dirty="0">
                <a:ea typeface="宋体" panose="02010600030101010101" pitchFamily="2" charset="-122"/>
              </a:rPr>
              <a:t>is the cut off distance as before.</a:t>
            </a:r>
            <a:endParaRPr lang="en-US" altLang="zh-CN" dirty="0">
              <a:ea typeface="宋体" panose="02010600030101010101" pitchFamily="2" charset="-122"/>
            </a:endParaRPr>
          </a:p>
        </p:txBody>
      </p:sp>
      <p:graphicFrame>
        <p:nvGraphicFramePr>
          <p:cNvPr id="94212" name="Object 5"/>
          <p:cNvGraphicFramePr>
            <a:graphicFrameLocks noChangeAspect="1"/>
          </p:cNvGraphicFramePr>
          <p:nvPr>
            <p:extLst>
              <p:ext uri="{D42A27DB-BD31-4B8C-83A1-F6EECF244321}">
                <p14:modId xmlns:p14="http://schemas.microsoft.com/office/powerpoint/2010/main" val="1404369136"/>
              </p:ext>
            </p:extLst>
          </p:nvPr>
        </p:nvGraphicFramePr>
        <p:xfrm>
          <a:off x="3463925" y="1735238"/>
          <a:ext cx="4916487" cy="1354138"/>
        </p:xfrm>
        <a:graphic>
          <a:graphicData uri="http://schemas.openxmlformats.org/presentationml/2006/ole">
            <mc:AlternateContent xmlns:mc="http://schemas.openxmlformats.org/markup-compatibility/2006">
              <mc:Choice xmlns:v="urn:schemas-microsoft-com:vml" Requires="v">
                <p:oleObj spid="_x0000_s94257" name="公式" r:id="rId4" imgW="1752600" imgH="482600" progId="Equation.3">
                  <p:embed/>
                </p:oleObj>
              </mc:Choice>
              <mc:Fallback>
                <p:oleObj name="公式" r:id="rId4" imgW="1752600" imgH="482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3925" y="1735238"/>
                        <a:ext cx="4916487"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fld id="{48F63A3B-78C7-47BE-AE5E-E10140E04643}" type="slidenum">
              <a:rPr lang="en-US" smtClean="0"/>
              <a:t>58</a:t>
            </a:fld>
            <a:endParaRPr lang="en-US" dirty="0"/>
          </a:p>
        </p:txBody>
      </p:sp>
      <p:pic>
        <p:nvPicPr>
          <p:cNvPr id="3" name="图片 2"/>
          <p:cNvPicPr>
            <a:picLocks noChangeAspect="1"/>
          </p:cNvPicPr>
          <p:nvPr/>
        </p:nvPicPr>
        <p:blipFill>
          <a:blip r:embed="rId6"/>
          <a:stretch>
            <a:fillRect/>
          </a:stretch>
        </p:blipFill>
        <p:spPr>
          <a:xfrm>
            <a:off x="2427466" y="3946957"/>
            <a:ext cx="7480672" cy="25919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lstStyle/>
          <a:p>
            <a:pPr eaLnBrk="1" hangingPunct="1"/>
            <a:r>
              <a:rPr lang="en-IE" altLang="zh-CN" dirty="0">
                <a:ea typeface="宋体" panose="02010600030101010101" pitchFamily="2" charset="-122"/>
              </a:rPr>
              <a:t>Ideal High Pass Filters (</a:t>
            </a:r>
            <a:r>
              <a:rPr lang="en-IE" altLang="zh-CN" dirty="0" err="1">
                <a:ea typeface="宋体" panose="02010600030101010101" pitchFamily="2" charset="-122"/>
              </a:rPr>
              <a:t>cont</a:t>
            </a:r>
            <a:r>
              <a:rPr lang="en-IE" altLang="zh-CN" dirty="0">
                <a:ea typeface="宋体" panose="02010600030101010101" pitchFamily="2" charset="-122"/>
              </a:rPr>
              <a:t>…)</a:t>
            </a:r>
            <a:endParaRPr lang="en-US" altLang="zh-CN" dirty="0">
              <a:ea typeface="宋体" panose="02010600030101010101" pitchFamily="2" charset="-122"/>
            </a:endParaRPr>
          </a:p>
        </p:txBody>
      </p:sp>
      <p:pic>
        <p:nvPicPr>
          <p:cNvPr id="96258" name="Picture 6"/>
          <p:cNvPicPr>
            <a:picLocks noChangeAspect="1" noChangeArrowheads="1"/>
          </p:cNvPicPr>
          <p:nvPr/>
        </p:nvPicPr>
        <p:blipFill>
          <a:blip r:embed="rId3">
            <a:extLst>
              <a:ext uri="{28A0092B-C50C-407E-A947-70E740481C1C}">
                <a14:useLocalDpi xmlns:a14="http://schemas.microsoft.com/office/drawing/2010/main" val="0"/>
              </a:ext>
            </a:extLst>
          </a:blip>
          <a:srcRect b="24393"/>
          <a:stretch>
            <a:fillRect/>
          </a:stretch>
        </p:blipFill>
        <p:spPr bwMode="auto">
          <a:xfrm>
            <a:off x="2898776" y="3865563"/>
            <a:ext cx="6308725"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 Box 7"/>
          <p:cNvSpPr txBox="1">
            <a:spLocks noChangeArrowheads="1"/>
          </p:cNvSpPr>
          <p:nvPr/>
        </p:nvSpPr>
        <p:spPr bwMode="auto">
          <a:xfrm>
            <a:off x="3317875" y="340360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endParaRPr lang="en-GB" altLang="zh-CN">
              <a:ea typeface="宋体" panose="02010600030101010101" pitchFamily="2" charset="-122"/>
            </a:endParaRPr>
          </a:p>
        </p:txBody>
      </p:sp>
      <p:pic>
        <p:nvPicPr>
          <p:cNvPr id="96260" name="Picture 8"/>
          <p:cNvPicPr>
            <a:picLocks noChangeAspect="1" noChangeArrowheads="1"/>
          </p:cNvPicPr>
          <p:nvPr/>
        </p:nvPicPr>
        <p:blipFill>
          <a:blip r:embed="rId4">
            <a:extLst>
              <a:ext uri="{28A0092B-C50C-407E-A947-70E740481C1C}">
                <a14:useLocalDpi xmlns:a14="http://schemas.microsoft.com/office/drawing/2010/main" val="0"/>
              </a:ext>
            </a:extLst>
          </a:blip>
          <a:srcRect r="49921" b="24301"/>
          <a:stretch>
            <a:fillRect/>
          </a:stretch>
        </p:blipFill>
        <p:spPr bwMode="auto">
          <a:xfrm>
            <a:off x="1919289" y="1268414"/>
            <a:ext cx="2522537"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 Box 9"/>
          <p:cNvSpPr txBox="1">
            <a:spLocks noChangeArrowheads="1"/>
          </p:cNvSpPr>
          <p:nvPr/>
        </p:nvSpPr>
        <p:spPr bwMode="auto">
          <a:xfrm>
            <a:off x="2789372" y="5875339"/>
            <a:ext cx="217632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a:r>
              <a:rPr lang="en-IE" altLang="zh-CN" dirty="0">
                <a:latin typeface="微软雅黑" panose="020B0503020204020204" pitchFamily="34" charset="-122"/>
                <a:ea typeface="微软雅黑" panose="020B0503020204020204" pitchFamily="34" charset="-122"/>
              </a:rPr>
              <a:t>Results of ideal high pass filtering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15</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262" name="Text Box 11"/>
          <p:cNvSpPr txBox="1">
            <a:spLocks noChangeArrowheads="1"/>
          </p:cNvSpPr>
          <p:nvPr/>
        </p:nvSpPr>
        <p:spPr bwMode="auto">
          <a:xfrm>
            <a:off x="4983956" y="5875339"/>
            <a:ext cx="217632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a:r>
              <a:rPr lang="en-IE" altLang="zh-CN" dirty="0">
                <a:latin typeface="微软雅黑" panose="020B0503020204020204" pitchFamily="34" charset="-122"/>
                <a:ea typeface="微软雅黑" panose="020B0503020204020204" pitchFamily="34" charset="-122"/>
              </a:rPr>
              <a:t>Results of ideal high pass filtering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30</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263" name="Text Box 12"/>
          <p:cNvSpPr txBox="1">
            <a:spLocks noChangeArrowheads="1"/>
          </p:cNvSpPr>
          <p:nvPr/>
        </p:nvSpPr>
        <p:spPr bwMode="auto">
          <a:xfrm>
            <a:off x="7077868" y="5875339"/>
            <a:ext cx="217632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a:r>
              <a:rPr lang="en-IE" altLang="zh-CN" dirty="0">
                <a:latin typeface="微软雅黑" panose="020B0503020204020204" pitchFamily="34" charset="-122"/>
                <a:ea typeface="微软雅黑" panose="020B0503020204020204" pitchFamily="34" charset="-122"/>
              </a:rPr>
              <a:t>Results of ideal high pass filtering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80</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48F63A3B-78C7-47BE-AE5E-E10140E04643}" type="slidenum">
              <a:rPr lang="en-US" smtClean="0"/>
              <a:t>59</a:t>
            </a:fld>
            <a:endParaRPr lang="en-US" dirty="0"/>
          </a:p>
        </p:txBody>
      </p:sp>
      <p:pic>
        <p:nvPicPr>
          <p:cNvPr id="2" name="图片 1"/>
          <p:cNvPicPr>
            <a:picLocks noChangeAspect="1"/>
          </p:cNvPicPr>
          <p:nvPr/>
        </p:nvPicPr>
        <p:blipFill>
          <a:blip r:embed="rId5"/>
          <a:stretch>
            <a:fillRect/>
          </a:stretch>
        </p:blipFill>
        <p:spPr>
          <a:xfrm>
            <a:off x="4826570" y="1268414"/>
            <a:ext cx="2453135" cy="2460287"/>
          </a:xfrm>
          <a:prstGeom prst="rect">
            <a:avLst/>
          </a:prstGeom>
        </p:spPr>
      </p:pic>
      <p:pic>
        <p:nvPicPr>
          <p:cNvPr id="4" name="图片 3"/>
          <p:cNvPicPr>
            <a:picLocks noChangeAspect="1"/>
          </p:cNvPicPr>
          <p:nvPr/>
        </p:nvPicPr>
        <p:blipFill>
          <a:blip r:embed="rId6"/>
          <a:stretch>
            <a:fillRect/>
          </a:stretch>
        </p:blipFill>
        <p:spPr>
          <a:xfrm>
            <a:off x="7481888" y="1460195"/>
            <a:ext cx="3343275" cy="2000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89" name="Object 2"/>
          <p:cNvGraphicFramePr>
            <a:graphicFrameLocks noChangeAspect="1"/>
          </p:cNvGraphicFramePr>
          <p:nvPr>
            <p:extLst>
              <p:ext uri="{D42A27DB-BD31-4B8C-83A1-F6EECF244321}">
                <p14:modId xmlns:p14="http://schemas.microsoft.com/office/powerpoint/2010/main" val="4161000757"/>
              </p:ext>
            </p:extLst>
          </p:nvPr>
        </p:nvGraphicFramePr>
        <p:xfrm>
          <a:off x="3735267" y="1392726"/>
          <a:ext cx="4951413" cy="1863725"/>
        </p:xfrm>
        <a:graphic>
          <a:graphicData uri="http://schemas.openxmlformats.org/presentationml/2006/ole">
            <mc:AlternateContent xmlns:mc="http://schemas.openxmlformats.org/markup-compatibility/2006">
              <mc:Choice xmlns:v="urn:schemas-microsoft-com:vml" Requires="v">
                <p:oleObj spid="_x0000_s12382" name="公式" r:id="rId3" imgW="2362200" imgH="889000" progId="Equation.3">
                  <p:embed/>
                </p:oleObj>
              </mc:Choice>
              <mc:Fallback>
                <p:oleObj name="公式" r:id="rId3" imgW="2362200" imgH="8890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267" y="1392726"/>
                        <a:ext cx="4951413"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290" name="Text Box 5"/>
          <p:cNvSpPr txBox="1">
            <a:spLocks noChangeArrowheads="1"/>
          </p:cNvSpPr>
          <p:nvPr/>
        </p:nvSpPr>
        <p:spPr bwMode="auto">
          <a:xfrm>
            <a:off x="1297857" y="3594100"/>
            <a:ext cx="40142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Where: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 1,</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 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91" name="Text Box 7"/>
          <p:cNvSpPr txBox="1">
            <a:spLocks noChangeArrowheads="1"/>
          </p:cNvSpPr>
          <p:nvPr/>
        </p:nvSpPr>
        <p:spPr bwMode="auto">
          <a:xfrm>
            <a:off x="1297857" y="4175370"/>
            <a:ext cx="9938712" cy="13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80000"/>
              </a:lnSpc>
              <a:spcBef>
                <a:spcPct val="50000"/>
              </a:spcBef>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Note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 coefficient 1/</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N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also can be put in the first equation, or</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in both equations, or just keep the product of the two coefficients is equal to 1/</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p>
        </p:txBody>
      </p:sp>
      <p:graphicFrame>
        <p:nvGraphicFramePr>
          <p:cNvPr id="12292" name="Object 8"/>
          <p:cNvGraphicFramePr>
            <a:graphicFrameLocks noChangeAspect="1"/>
          </p:cNvGraphicFramePr>
          <p:nvPr>
            <p:extLst>
              <p:ext uri="{D42A27DB-BD31-4B8C-83A1-F6EECF244321}">
                <p14:modId xmlns:p14="http://schemas.microsoft.com/office/powerpoint/2010/main" val="3898953676"/>
              </p:ext>
            </p:extLst>
          </p:nvPr>
        </p:nvGraphicFramePr>
        <p:xfrm>
          <a:off x="9450896" y="4376308"/>
          <a:ext cx="785812" cy="415925"/>
        </p:xfrm>
        <a:graphic>
          <a:graphicData uri="http://schemas.openxmlformats.org/presentationml/2006/ole">
            <mc:AlternateContent xmlns:mc="http://schemas.openxmlformats.org/markup-compatibility/2006">
              <mc:Choice xmlns:v="urn:schemas-microsoft-com:vml" Requires="v">
                <p:oleObj spid="_x0000_s12383" name="公式" r:id="rId5" imgW="431613" imgH="228501" progId="Equation.3">
                  <p:embed/>
                </p:oleObj>
              </mc:Choice>
              <mc:Fallback>
                <p:oleObj name="公式" r:id="rId5" imgW="431613" imgH="228501"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0896" y="4376308"/>
                        <a:ext cx="7858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en-US" altLang="zh-CN" dirty="0"/>
              <a:t>The Discrete Fourier Transform (DFT)</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6</a:t>
            </a:fld>
            <a:endParaRPr lang="en-US"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p:txBody>
          <a:bodyPr/>
          <a:lstStyle/>
          <a:p>
            <a:pPr eaLnBrk="1" hangingPunct="1"/>
            <a:r>
              <a:rPr lang="en-IE" altLang="zh-CN">
                <a:ea typeface="宋体" panose="02010600030101010101" pitchFamily="2" charset="-122"/>
              </a:rPr>
              <a:t>Butterworth High Pass Filters</a:t>
            </a:r>
            <a:endParaRPr lang="en-US" altLang="zh-CN">
              <a:ea typeface="宋体" panose="02010600030101010101" pitchFamily="2" charset="-122"/>
            </a:endParaRPr>
          </a:p>
        </p:txBody>
      </p:sp>
      <p:sp>
        <p:nvSpPr>
          <p:cNvPr id="98306" name="Rectangle 3"/>
          <p:cNvSpPr>
            <a:spLocks noGrp="1" noChangeArrowheads="1"/>
          </p:cNvSpPr>
          <p:nvPr>
            <p:ph idx="1"/>
          </p:nvPr>
        </p:nvSpPr>
        <p:spPr>
          <a:xfrm>
            <a:off x="550006" y="1236344"/>
            <a:ext cx="11235593" cy="5456286"/>
          </a:xfrm>
        </p:spPr>
        <p:txBody>
          <a:bodyPr>
            <a:normAutofit/>
          </a:bodyPr>
          <a:lstStyle/>
          <a:p>
            <a:pPr marL="0" indent="0" eaLnBrk="1" hangingPunct="1"/>
            <a:r>
              <a:rPr lang="en-IE" altLang="zh-CN" dirty="0">
                <a:ea typeface="宋体" panose="02010600030101010101" pitchFamily="2" charset="-122"/>
              </a:rPr>
              <a:t>The Butterworth high pass filter is given as:</a:t>
            </a:r>
          </a:p>
          <a:p>
            <a:pPr marL="0" indent="0" eaLnBrk="1" hangingPunct="1"/>
            <a:endParaRPr lang="en-IE" altLang="zh-CN" dirty="0">
              <a:ea typeface="宋体" panose="02010600030101010101" pitchFamily="2" charset="-122"/>
            </a:endParaRPr>
          </a:p>
          <a:p>
            <a:pPr marL="0" indent="0" eaLnBrk="1" hangingPunct="1"/>
            <a:endParaRPr lang="en-IE" altLang="zh-CN" dirty="0">
              <a:ea typeface="宋体" panose="02010600030101010101" pitchFamily="2" charset="-122"/>
            </a:endParaRPr>
          </a:p>
          <a:p>
            <a:pPr marL="0" indent="0" eaLnBrk="1" hangingPunct="1"/>
            <a:endParaRPr lang="en-IE" altLang="zh-CN" dirty="0">
              <a:ea typeface="宋体" panose="02010600030101010101" pitchFamily="2" charset="-122"/>
            </a:endParaRPr>
          </a:p>
          <a:p>
            <a:pPr marL="0" indent="0" eaLnBrk="1" hangingPunct="1"/>
            <a:endParaRPr lang="en-IE" altLang="zh-CN" dirty="0">
              <a:ea typeface="宋体" panose="02010600030101010101" pitchFamily="2" charset="-122"/>
            </a:endParaRPr>
          </a:p>
          <a:p>
            <a:pPr marL="0" indent="0" eaLnBrk="1" hangingPunct="1"/>
            <a:endParaRPr lang="en-IE" altLang="zh-CN" dirty="0">
              <a:ea typeface="宋体" panose="02010600030101010101" pitchFamily="2" charset="-122"/>
            </a:endParaRPr>
          </a:p>
          <a:p>
            <a:pPr marL="0" indent="0" eaLnBrk="1" hangingPunct="1"/>
            <a:endParaRPr lang="en-IE" altLang="zh-CN" sz="1400" dirty="0">
              <a:ea typeface="宋体" panose="02010600030101010101" pitchFamily="2" charset="-122"/>
            </a:endParaRPr>
          </a:p>
          <a:p>
            <a:pPr marL="0" indent="0" eaLnBrk="1" hangingPunct="1"/>
            <a:endParaRPr lang="en-IE" altLang="zh-CN" sz="2400" dirty="0">
              <a:ea typeface="宋体" panose="02010600030101010101" pitchFamily="2" charset="-122"/>
            </a:endParaRPr>
          </a:p>
          <a:p>
            <a:pPr marL="0" indent="0" eaLnBrk="1" hangingPunct="1"/>
            <a:endParaRPr lang="en-IE" altLang="zh-CN" sz="2400" dirty="0">
              <a:ea typeface="宋体" panose="02010600030101010101" pitchFamily="2" charset="-122"/>
            </a:endParaRPr>
          </a:p>
          <a:p>
            <a:pPr marL="0" indent="0" eaLnBrk="1" hangingPunct="1"/>
            <a:endParaRPr lang="en-IE" altLang="zh-CN" sz="2400" dirty="0">
              <a:ea typeface="宋体" panose="02010600030101010101" pitchFamily="2" charset="-122"/>
            </a:endParaRPr>
          </a:p>
          <a:p>
            <a:pPr marL="0" indent="0" eaLnBrk="1" hangingPunct="1"/>
            <a:r>
              <a:rPr lang="en-IE" altLang="zh-CN" sz="2400" dirty="0">
                <a:ea typeface="宋体" panose="02010600030101010101" pitchFamily="2" charset="-122"/>
              </a:rPr>
              <a:t>where </a:t>
            </a:r>
            <a:r>
              <a:rPr lang="en-IE" altLang="zh-CN" sz="2400" i="1" dirty="0">
                <a:latin typeface="Times New Roman" panose="02020603050405020304" pitchFamily="18" charset="0"/>
                <a:ea typeface="宋体" panose="02010600030101010101" pitchFamily="2" charset="-122"/>
              </a:rPr>
              <a:t>n</a:t>
            </a:r>
            <a:r>
              <a:rPr lang="en-IE" altLang="zh-CN" sz="2400" dirty="0">
                <a:ea typeface="宋体" panose="02010600030101010101" pitchFamily="2" charset="-122"/>
              </a:rPr>
              <a:t> is the order and </a:t>
            </a:r>
            <a:r>
              <a:rPr lang="en-IE" altLang="zh-CN" sz="2400" i="1" dirty="0">
                <a:latin typeface="Times New Roman" panose="02020603050405020304" pitchFamily="18" charset="0"/>
                <a:ea typeface="宋体" panose="02010600030101010101" pitchFamily="2" charset="-122"/>
              </a:rPr>
              <a:t>D</a:t>
            </a:r>
            <a:r>
              <a:rPr lang="en-IE" altLang="zh-CN" sz="2400" i="1" baseline="-25000" dirty="0">
                <a:latin typeface="Times New Roman" panose="02020603050405020304" pitchFamily="18" charset="0"/>
                <a:ea typeface="宋体" panose="02010600030101010101" pitchFamily="2" charset="-122"/>
              </a:rPr>
              <a:t>0</a:t>
            </a:r>
            <a:r>
              <a:rPr lang="en-IE" altLang="zh-CN" sz="2400" dirty="0">
                <a:ea typeface="宋体" panose="02010600030101010101" pitchFamily="2" charset="-122"/>
              </a:rPr>
              <a:t> is the cut off distance as before.</a:t>
            </a:r>
            <a:endParaRPr lang="en-US" altLang="zh-CN" sz="2400" dirty="0">
              <a:ea typeface="宋体" panose="02010600030101010101" pitchFamily="2" charset="-122"/>
            </a:endParaRPr>
          </a:p>
        </p:txBody>
      </p:sp>
      <p:graphicFrame>
        <p:nvGraphicFramePr>
          <p:cNvPr id="98307" name="Object 7"/>
          <p:cNvGraphicFramePr>
            <a:graphicFrameLocks noChangeAspect="1"/>
          </p:cNvGraphicFramePr>
          <p:nvPr>
            <p:extLst>
              <p:ext uri="{D42A27DB-BD31-4B8C-83A1-F6EECF244321}">
                <p14:modId xmlns:p14="http://schemas.microsoft.com/office/powerpoint/2010/main" val="2837862667"/>
              </p:ext>
            </p:extLst>
          </p:nvPr>
        </p:nvGraphicFramePr>
        <p:xfrm>
          <a:off x="3592876" y="4941718"/>
          <a:ext cx="4578350" cy="446088"/>
        </p:xfrm>
        <a:graphic>
          <a:graphicData uri="http://schemas.openxmlformats.org/presentationml/2006/ole">
            <mc:AlternateContent xmlns:mc="http://schemas.openxmlformats.org/markup-compatibility/2006">
              <mc:Choice xmlns:v="urn:schemas-microsoft-com:vml" Requires="v">
                <p:oleObj spid="_x0000_s98443" name="公式" r:id="rId4" imgW="2349500" imgH="228600" progId="Equation.3">
                  <p:embed/>
                </p:oleObj>
              </mc:Choice>
              <mc:Fallback>
                <p:oleObj name="公式" r:id="rId4" imgW="2349500" imgH="228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2876" y="4941718"/>
                        <a:ext cx="457835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98308" name="Group 10"/>
          <p:cNvGrpSpPr>
            <a:grpSpLocks/>
          </p:cNvGrpSpPr>
          <p:nvPr/>
        </p:nvGrpSpPr>
        <p:grpSpPr bwMode="auto">
          <a:xfrm>
            <a:off x="3502389" y="1774658"/>
            <a:ext cx="5330825" cy="2678113"/>
            <a:chOff x="1338" y="1930"/>
            <a:chExt cx="3358" cy="1687"/>
          </a:xfrm>
        </p:grpSpPr>
        <p:graphicFrame>
          <p:nvGraphicFramePr>
            <p:cNvPr id="98309" name="Object 6"/>
            <p:cNvGraphicFramePr>
              <a:graphicFrameLocks noChangeAspect="1"/>
            </p:cNvGraphicFramePr>
            <p:nvPr/>
          </p:nvGraphicFramePr>
          <p:xfrm>
            <a:off x="1664" y="1930"/>
            <a:ext cx="2140" cy="506"/>
          </p:xfrm>
          <a:graphic>
            <a:graphicData uri="http://schemas.openxmlformats.org/presentationml/2006/ole">
              <mc:AlternateContent xmlns:mc="http://schemas.openxmlformats.org/markup-compatibility/2006">
                <mc:Choice xmlns:v="urn:schemas-microsoft-com:vml" Requires="v">
                  <p:oleObj spid="_x0000_s98444" name="公式" r:id="rId6" imgW="1828800" imgH="431800" progId="Equation.3">
                    <p:embed/>
                  </p:oleObj>
                </mc:Choice>
                <mc:Fallback>
                  <p:oleObj name="公式" r:id="rId6" imgW="1828800" imgH="4318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4" y="1930"/>
                          <a:ext cx="2140"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8310" name="Object 9"/>
            <p:cNvGraphicFramePr>
              <a:graphicFrameLocks noChangeAspect="1"/>
            </p:cNvGraphicFramePr>
            <p:nvPr/>
          </p:nvGraphicFramePr>
          <p:xfrm>
            <a:off x="1338" y="2575"/>
            <a:ext cx="3358" cy="1042"/>
          </p:xfrm>
          <a:graphic>
            <a:graphicData uri="http://schemas.openxmlformats.org/presentationml/2006/ole">
              <mc:AlternateContent xmlns:mc="http://schemas.openxmlformats.org/markup-compatibility/2006">
                <mc:Choice xmlns:v="urn:schemas-microsoft-com:vml" Requires="v">
                  <p:oleObj spid="_x0000_s98445" name="公式" r:id="rId8" imgW="2870200" imgH="889000" progId="Equation.3">
                    <p:embed/>
                  </p:oleObj>
                </mc:Choice>
                <mc:Fallback>
                  <p:oleObj name="公式" r:id="rId8" imgW="2870200" imgH="8890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8" y="2575"/>
                          <a:ext cx="3358"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 name="灯片编号占位符 1"/>
          <p:cNvSpPr>
            <a:spLocks noGrp="1"/>
          </p:cNvSpPr>
          <p:nvPr>
            <p:ph type="sldNum" sz="quarter" idx="12"/>
          </p:nvPr>
        </p:nvSpPr>
        <p:spPr/>
        <p:txBody>
          <a:bodyPr/>
          <a:lstStyle/>
          <a:p>
            <a:fld id="{48F63A3B-78C7-47BE-AE5E-E10140E04643}" type="slidenum">
              <a:rPr lang="en-US" smtClean="0"/>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pPr eaLnBrk="1" hangingPunct="1"/>
            <a:r>
              <a:rPr lang="en-IE" altLang="zh-CN">
                <a:ea typeface="宋体" panose="02010600030101010101" pitchFamily="2" charset="-122"/>
              </a:rPr>
              <a:t>Butterworth High Pass Filters</a:t>
            </a:r>
            <a:endParaRPr lang="en-US" altLang="zh-CN">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61</a:t>
            </a:fld>
            <a:endParaRPr lang="en-US" dirty="0"/>
          </a:p>
        </p:txBody>
      </p:sp>
      <p:pic>
        <p:nvPicPr>
          <p:cNvPr id="4" name="图片 3"/>
          <p:cNvPicPr>
            <a:picLocks noChangeAspect="1"/>
          </p:cNvPicPr>
          <p:nvPr/>
        </p:nvPicPr>
        <p:blipFill>
          <a:blip r:embed="rId3"/>
          <a:stretch>
            <a:fillRect/>
          </a:stretch>
        </p:blipFill>
        <p:spPr>
          <a:xfrm>
            <a:off x="2158427" y="1381595"/>
            <a:ext cx="7997249" cy="2820322"/>
          </a:xfrm>
          <a:prstGeom prst="rect">
            <a:avLst/>
          </a:prstGeom>
        </p:spPr>
      </p:pic>
      <p:pic>
        <p:nvPicPr>
          <p:cNvPr id="5" name="图片 4"/>
          <p:cNvPicPr>
            <a:picLocks noChangeAspect="1"/>
          </p:cNvPicPr>
          <p:nvPr/>
        </p:nvPicPr>
        <p:blipFill>
          <a:blip r:embed="rId4"/>
          <a:stretch>
            <a:fillRect/>
          </a:stretch>
        </p:blipFill>
        <p:spPr>
          <a:xfrm>
            <a:off x="3298387" y="4201917"/>
            <a:ext cx="2386410" cy="2394963"/>
          </a:xfrm>
          <a:prstGeom prst="rect">
            <a:avLst/>
          </a:prstGeom>
        </p:spPr>
      </p:pic>
      <p:pic>
        <p:nvPicPr>
          <p:cNvPr id="6" name="图片 5"/>
          <p:cNvPicPr>
            <a:picLocks noChangeAspect="1"/>
          </p:cNvPicPr>
          <p:nvPr/>
        </p:nvPicPr>
        <p:blipFill>
          <a:blip r:embed="rId5"/>
          <a:stretch>
            <a:fillRect/>
          </a:stretch>
        </p:blipFill>
        <p:spPr>
          <a:xfrm>
            <a:off x="6577211" y="4641850"/>
            <a:ext cx="2686050" cy="17145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normAutofit/>
          </a:bodyPr>
          <a:lstStyle/>
          <a:p>
            <a:pPr eaLnBrk="1" hangingPunct="1"/>
            <a:r>
              <a:rPr lang="en-IE" altLang="zh-CN" dirty="0">
                <a:ea typeface="宋体" panose="02010600030101010101" pitchFamily="2" charset="-122"/>
              </a:rPr>
              <a:t>Butterworth High Pass Filters (</a:t>
            </a:r>
            <a:r>
              <a:rPr lang="en-IE" altLang="zh-CN" dirty="0" err="1">
                <a:ea typeface="宋体" panose="02010600030101010101" pitchFamily="2" charset="-122"/>
              </a:rPr>
              <a:t>cont</a:t>
            </a:r>
            <a:r>
              <a:rPr lang="en-IE" altLang="zh-CN" dirty="0">
                <a:ea typeface="宋体" panose="02010600030101010101" pitchFamily="2" charset="-122"/>
              </a:rPr>
              <a:t>…)</a:t>
            </a:r>
            <a:endParaRPr lang="en-US" altLang="zh-CN" dirty="0">
              <a:ea typeface="宋体" panose="02010600030101010101" pitchFamily="2" charset="-122"/>
            </a:endParaRPr>
          </a:p>
        </p:txBody>
      </p:sp>
      <p:sp>
        <p:nvSpPr>
          <p:cNvPr id="102402" name="Text Box 5"/>
          <p:cNvSpPr txBox="1">
            <a:spLocks noChangeArrowheads="1"/>
          </p:cNvSpPr>
          <p:nvPr/>
        </p:nvSpPr>
        <p:spPr bwMode="auto">
          <a:xfrm>
            <a:off x="3406775" y="340360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endParaRPr lang="en-GB" altLang="zh-CN">
              <a:ea typeface="宋体" panose="02010600030101010101" pitchFamily="2" charset="-122"/>
            </a:endParaRPr>
          </a:p>
        </p:txBody>
      </p:sp>
      <p:pic>
        <p:nvPicPr>
          <p:cNvPr id="102403" name="Picture 6"/>
          <p:cNvPicPr>
            <a:picLocks noChangeAspect="1" noChangeArrowheads="1"/>
          </p:cNvPicPr>
          <p:nvPr/>
        </p:nvPicPr>
        <p:blipFill>
          <a:blip r:embed="rId3">
            <a:extLst>
              <a:ext uri="{28A0092B-C50C-407E-A947-70E740481C1C}">
                <a14:useLocalDpi xmlns:a14="http://schemas.microsoft.com/office/drawing/2010/main" val="0"/>
              </a:ext>
            </a:extLst>
          </a:blip>
          <a:srcRect r="49921" b="24301"/>
          <a:stretch>
            <a:fillRect/>
          </a:stretch>
        </p:blipFill>
        <p:spPr bwMode="auto">
          <a:xfrm>
            <a:off x="4792664" y="1311276"/>
            <a:ext cx="2522537"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Text Box 7"/>
          <p:cNvSpPr txBox="1">
            <a:spLocks noChangeArrowheads="1"/>
          </p:cNvSpPr>
          <p:nvPr/>
        </p:nvSpPr>
        <p:spPr bwMode="auto">
          <a:xfrm>
            <a:off x="1485089" y="4260850"/>
            <a:ext cx="151211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r"/>
            <a:r>
              <a:rPr lang="en-IE" altLang="zh-CN" dirty="0">
                <a:latin typeface="微软雅黑" panose="020B0503020204020204" pitchFamily="34" charset="-122"/>
                <a:ea typeface="微软雅黑" panose="020B0503020204020204" pitchFamily="34" charset="-122"/>
              </a:rPr>
              <a:t>Results of Butterworth high pass filtering of order 2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15</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405" name="Picture 10"/>
          <p:cNvPicPr>
            <a:picLocks noChangeAspect="1" noChangeArrowheads="1"/>
          </p:cNvPicPr>
          <p:nvPr/>
        </p:nvPicPr>
        <p:blipFill>
          <a:blip r:embed="rId4">
            <a:extLst>
              <a:ext uri="{28A0092B-C50C-407E-A947-70E740481C1C}">
                <a14:useLocalDpi xmlns:a14="http://schemas.microsoft.com/office/drawing/2010/main" val="0"/>
              </a:ext>
            </a:extLst>
          </a:blip>
          <a:srcRect b="23050"/>
          <a:stretch>
            <a:fillRect/>
          </a:stretch>
        </p:blipFill>
        <p:spPr bwMode="auto">
          <a:xfrm>
            <a:off x="2933701" y="4076700"/>
            <a:ext cx="630237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Text Box 11"/>
          <p:cNvSpPr txBox="1">
            <a:spLocks noChangeArrowheads="1"/>
          </p:cNvSpPr>
          <p:nvPr/>
        </p:nvSpPr>
        <p:spPr bwMode="auto">
          <a:xfrm>
            <a:off x="9236076" y="4260850"/>
            <a:ext cx="158169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IE" altLang="zh-CN" dirty="0">
                <a:latin typeface="微软雅黑" panose="020B0503020204020204" pitchFamily="34" charset="-122"/>
                <a:ea typeface="微软雅黑" panose="020B0503020204020204" pitchFamily="34" charset="-122"/>
              </a:rPr>
              <a:t>Results of Butterworth high pass filtering of order 2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80</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407" name="Text Box 12"/>
          <p:cNvSpPr txBox="1">
            <a:spLocks noChangeArrowheads="1"/>
          </p:cNvSpPr>
          <p:nvPr/>
        </p:nvSpPr>
        <p:spPr bwMode="auto">
          <a:xfrm>
            <a:off x="4192496" y="6092825"/>
            <a:ext cx="37971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a:r>
              <a:rPr lang="en-IE" altLang="zh-CN" dirty="0">
                <a:latin typeface="微软雅黑" panose="020B0503020204020204" pitchFamily="34" charset="-122"/>
                <a:ea typeface="微软雅黑" panose="020B0503020204020204" pitchFamily="34" charset="-122"/>
              </a:rPr>
              <a:t>Results of Butterworth high pass filtering of order 2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30</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48F63A3B-78C7-47BE-AE5E-E10140E04643}" type="slidenum">
              <a:rPr lang="en-US" smtClean="0"/>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p:txBody>
          <a:bodyPr/>
          <a:lstStyle/>
          <a:p>
            <a:pPr eaLnBrk="1" hangingPunct="1"/>
            <a:r>
              <a:rPr lang="en-IE" altLang="zh-CN" dirty="0">
                <a:ea typeface="宋体" panose="02010600030101010101" pitchFamily="2" charset="-122"/>
              </a:rPr>
              <a:t>Gaussian High Pass Filters</a:t>
            </a:r>
            <a:endParaRPr lang="en-US" altLang="zh-CN" dirty="0">
              <a:ea typeface="宋体" panose="02010600030101010101" pitchFamily="2" charset="-122"/>
            </a:endParaRPr>
          </a:p>
        </p:txBody>
      </p:sp>
      <p:sp>
        <p:nvSpPr>
          <p:cNvPr id="104450" name="Rectangle 3"/>
          <p:cNvSpPr>
            <a:spLocks noGrp="1" noChangeArrowheads="1"/>
          </p:cNvSpPr>
          <p:nvPr>
            <p:ph idx="1"/>
          </p:nvPr>
        </p:nvSpPr>
        <p:spPr/>
        <p:txBody>
          <a:bodyPr>
            <a:normAutofit/>
          </a:bodyPr>
          <a:lstStyle/>
          <a:p>
            <a:pPr marL="0" indent="0" eaLnBrk="1" hangingPunct="1"/>
            <a:r>
              <a:rPr lang="en-IE" altLang="zh-CN" dirty="0">
                <a:ea typeface="宋体" panose="02010600030101010101" pitchFamily="2" charset="-122"/>
              </a:rPr>
              <a:t>The Gaussian high pass filter is given as:</a:t>
            </a:r>
          </a:p>
          <a:p>
            <a:pPr marL="0" indent="0" eaLnBrk="1" hangingPunct="1"/>
            <a:endParaRPr lang="en-IE" altLang="zh-CN" dirty="0">
              <a:ea typeface="宋体" panose="02010600030101010101" pitchFamily="2" charset="-122"/>
            </a:endParaRPr>
          </a:p>
          <a:p>
            <a:pPr marL="0" indent="0" eaLnBrk="1" hangingPunct="1"/>
            <a:endParaRPr lang="en-IE" altLang="zh-CN" dirty="0">
              <a:ea typeface="宋体" panose="02010600030101010101" pitchFamily="2" charset="-122"/>
            </a:endParaRPr>
          </a:p>
          <a:p>
            <a:pPr marL="0" indent="0" eaLnBrk="1" hangingPunct="1"/>
            <a:r>
              <a:rPr lang="en-IE" altLang="zh-CN" dirty="0">
                <a:ea typeface="宋体" panose="02010600030101010101" pitchFamily="2" charset="-122"/>
              </a:rPr>
              <a:t>where </a:t>
            </a:r>
            <a:r>
              <a:rPr lang="en-IE" altLang="zh-CN" i="1" dirty="0">
                <a:latin typeface="Times New Roman" panose="02020603050405020304" pitchFamily="18" charset="0"/>
                <a:ea typeface="宋体" panose="02010600030101010101" pitchFamily="2" charset="-122"/>
              </a:rPr>
              <a:t>D</a:t>
            </a:r>
            <a:r>
              <a:rPr lang="en-IE" altLang="zh-CN" i="1" baseline="-25000" dirty="0">
                <a:latin typeface="Times New Roman" panose="02020603050405020304" pitchFamily="18" charset="0"/>
                <a:ea typeface="宋体" panose="02010600030101010101" pitchFamily="2" charset="-122"/>
              </a:rPr>
              <a:t>0</a:t>
            </a:r>
            <a:r>
              <a:rPr lang="en-IE" altLang="zh-CN" dirty="0">
                <a:ea typeface="宋体" panose="02010600030101010101" pitchFamily="2" charset="-122"/>
              </a:rPr>
              <a:t> is the cut off distance as before.</a:t>
            </a:r>
            <a:endParaRPr lang="en-US" altLang="zh-CN" dirty="0">
              <a:ea typeface="宋体" panose="02010600030101010101" pitchFamily="2" charset="-122"/>
            </a:endParaRPr>
          </a:p>
        </p:txBody>
      </p:sp>
      <p:graphicFrame>
        <p:nvGraphicFramePr>
          <p:cNvPr id="104451" name="Object 6"/>
          <p:cNvGraphicFramePr>
            <a:graphicFrameLocks noChangeAspect="1"/>
          </p:cNvGraphicFramePr>
          <p:nvPr>
            <p:extLst>
              <p:ext uri="{D42A27DB-BD31-4B8C-83A1-F6EECF244321}">
                <p14:modId xmlns:p14="http://schemas.microsoft.com/office/powerpoint/2010/main" val="226153531"/>
              </p:ext>
            </p:extLst>
          </p:nvPr>
        </p:nvGraphicFramePr>
        <p:xfrm>
          <a:off x="3140076" y="1762598"/>
          <a:ext cx="5360988" cy="706438"/>
        </p:xfrm>
        <a:graphic>
          <a:graphicData uri="http://schemas.openxmlformats.org/presentationml/2006/ole">
            <mc:AlternateContent xmlns:mc="http://schemas.openxmlformats.org/markup-compatibility/2006">
              <mc:Choice xmlns:v="urn:schemas-microsoft-com:vml" Requires="v">
                <p:oleObj spid="_x0000_s104498" name="公式" r:id="rId4" imgW="2120900" imgH="279400" progId="Equation.3">
                  <p:embed/>
                </p:oleObj>
              </mc:Choice>
              <mc:Fallback>
                <p:oleObj name="公式" r:id="rId4" imgW="2120900" imgH="2794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076" y="1762598"/>
                        <a:ext cx="536098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fld id="{48F63A3B-78C7-47BE-AE5E-E10140E04643}" type="slidenum">
              <a:rPr lang="en-US" smtClean="0"/>
              <a:t>63</a:t>
            </a:fld>
            <a:endParaRPr lang="en-US" dirty="0"/>
          </a:p>
        </p:txBody>
      </p:sp>
      <p:pic>
        <p:nvPicPr>
          <p:cNvPr id="3" name="图片 2"/>
          <p:cNvPicPr>
            <a:picLocks noChangeAspect="1"/>
          </p:cNvPicPr>
          <p:nvPr/>
        </p:nvPicPr>
        <p:blipFill>
          <a:blip r:embed="rId6"/>
          <a:stretch>
            <a:fillRect/>
          </a:stretch>
        </p:blipFill>
        <p:spPr>
          <a:xfrm>
            <a:off x="550006" y="3731421"/>
            <a:ext cx="7208009" cy="2464565"/>
          </a:xfrm>
          <a:prstGeom prst="rect">
            <a:avLst/>
          </a:prstGeom>
        </p:spPr>
      </p:pic>
      <p:pic>
        <p:nvPicPr>
          <p:cNvPr id="4" name="图片 3"/>
          <p:cNvPicPr>
            <a:picLocks noChangeAspect="1"/>
          </p:cNvPicPr>
          <p:nvPr/>
        </p:nvPicPr>
        <p:blipFill>
          <a:blip r:embed="rId7"/>
          <a:stretch>
            <a:fillRect/>
          </a:stretch>
        </p:blipFill>
        <p:spPr>
          <a:xfrm>
            <a:off x="8721877" y="2361374"/>
            <a:ext cx="2571936" cy="417753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p:txBody>
          <a:bodyPr/>
          <a:lstStyle/>
          <a:p>
            <a:pPr eaLnBrk="1" hangingPunct="1"/>
            <a:r>
              <a:rPr lang="en-IE" altLang="zh-CN" dirty="0">
                <a:ea typeface="宋体" panose="02010600030101010101" pitchFamily="2" charset="-122"/>
              </a:rPr>
              <a:t>Gaussian High Pass Filters (</a:t>
            </a:r>
            <a:r>
              <a:rPr lang="en-IE" altLang="zh-CN" dirty="0" err="1">
                <a:ea typeface="宋体" panose="02010600030101010101" pitchFamily="2" charset="-122"/>
              </a:rPr>
              <a:t>cont</a:t>
            </a:r>
            <a:r>
              <a:rPr lang="en-IE" altLang="zh-CN" dirty="0">
                <a:ea typeface="宋体" panose="02010600030101010101" pitchFamily="2" charset="-122"/>
              </a:rPr>
              <a:t>…)</a:t>
            </a:r>
            <a:endParaRPr lang="en-US" altLang="zh-CN" dirty="0">
              <a:ea typeface="宋体" panose="02010600030101010101" pitchFamily="2" charset="-122"/>
            </a:endParaRPr>
          </a:p>
        </p:txBody>
      </p:sp>
      <p:pic>
        <p:nvPicPr>
          <p:cNvPr id="106498" name="Picture 5"/>
          <p:cNvPicPr>
            <a:picLocks noChangeAspect="1" noChangeArrowheads="1"/>
          </p:cNvPicPr>
          <p:nvPr/>
        </p:nvPicPr>
        <p:blipFill>
          <a:blip r:embed="rId3">
            <a:extLst>
              <a:ext uri="{28A0092B-C50C-407E-A947-70E740481C1C}">
                <a14:useLocalDpi xmlns:a14="http://schemas.microsoft.com/office/drawing/2010/main" val="0"/>
              </a:ext>
            </a:extLst>
          </a:blip>
          <a:srcRect r="49921" b="24301"/>
          <a:stretch>
            <a:fillRect/>
          </a:stretch>
        </p:blipFill>
        <p:spPr bwMode="auto">
          <a:xfrm>
            <a:off x="4819650" y="1311276"/>
            <a:ext cx="2522538"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 Box 6"/>
          <p:cNvSpPr txBox="1">
            <a:spLocks noChangeArrowheads="1"/>
          </p:cNvSpPr>
          <p:nvPr/>
        </p:nvSpPr>
        <p:spPr bwMode="auto">
          <a:xfrm>
            <a:off x="1498061" y="4303713"/>
            <a:ext cx="152295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r"/>
            <a:r>
              <a:rPr lang="en-IE" altLang="zh-CN" dirty="0">
                <a:latin typeface="微软雅黑" panose="020B0503020204020204" pitchFamily="34" charset="-122"/>
                <a:ea typeface="微软雅黑" panose="020B0503020204020204" pitchFamily="34" charset="-122"/>
              </a:rPr>
              <a:t>Results of Gaussian high pass filtering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15</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00" name="Text Box 8"/>
          <p:cNvSpPr txBox="1">
            <a:spLocks noChangeArrowheads="1"/>
          </p:cNvSpPr>
          <p:nvPr/>
        </p:nvSpPr>
        <p:spPr bwMode="auto">
          <a:xfrm>
            <a:off x="9182101" y="4291013"/>
            <a:ext cx="151183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IE" altLang="zh-CN" dirty="0">
                <a:latin typeface="微软雅黑" panose="020B0503020204020204" pitchFamily="34" charset="-122"/>
                <a:ea typeface="微软雅黑" panose="020B0503020204020204" pitchFamily="34" charset="-122"/>
              </a:rPr>
              <a:t>Results of Gaussian high pass filtering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80</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01" name="Text Box 9"/>
          <p:cNvSpPr txBox="1">
            <a:spLocks noChangeArrowheads="1"/>
          </p:cNvSpPr>
          <p:nvPr/>
        </p:nvSpPr>
        <p:spPr bwMode="auto">
          <a:xfrm>
            <a:off x="4540250" y="6035675"/>
            <a:ext cx="31130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a:r>
              <a:rPr lang="en-IE" altLang="zh-CN" dirty="0">
                <a:latin typeface="微软雅黑" panose="020B0503020204020204" pitchFamily="34" charset="-122"/>
                <a:ea typeface="微软雅黑" panose="020B0503020204020204" pitchFamily="34" charset="-122"/>
              </a:rPr>
              <a:t>Results of Gaussian high pass filtering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30</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6502" name="Picture 10"/>
          <p:cNvPicPr>
            <a:picLocks noChangeAspect="1" noChangeArrowheads="1"/>
          </p:cNvPicPr>
          <p:nvPr/>
        </p:nvPicPr>
        <p:blipFill>
          <a:blip r:embed="rId4">
            <a:extLst>
              <a:ext uri="{28A0092B-C50C-407E-A947-70E740481C1C}">
                <a14:useLocalDpi xmlns:a14="http://schemas.microsoft.com/office/drawing/2010/main" val="0"/>
              </a:ext>
            </a:extLst>
          </a:blip>
          <a:srcRect b="24658"/>
          <a:stretch>
            <a:fillRect/>
          </a:stretch>
        </p:blipFill>
        <p:spPr bwMode="auto">
          <a:xfrm>
            <a:off x="2949576" y="4010025"/>
            <a:ext cx="6316663"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48F63A3B-78C7-47BE-AE5E-E10140E04643}" type="slidenum">
              <a:rPr lang="en-US" smtClean="0"/>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13"/>
          <p:cNvSpPr>
            <a:spLocks noGrp="1" noChangeArrowheads="1"/>
          </p:cNvSpPr>
          <p:nvPr>
            <p:ph type="title"/>
          </p:nvPr>
        </p:nvSpPr>
        <p:spPr/>
        <p:txBody>
          <a:bodyPr/>
          <a:lstStyle/>
          <a:p>
            <a:pPr eaLnBrk="1" hangingPunct="1"/>
            <a:r>
              <a:rPr lang="en-IE" altLang="zh-CN">
                <a:ea typeface="宋体" panose="02010600030101010101" pitchFamily="2" charset="-122"/>
              </a:rPr>
              <a:t>High Pass Filter Comparison</a:t>
            </a:r>
            <a:endParaRPr lang="en-GB" altLang="zh-CN">
              <a:ea typeface="宋体" panose="02010600030101010101" pitchFamily="2" charset="-122"/>
            </a:endParaRPr>
          </a:p>
        </p:txBody>
      </p:sp>
      <p:pic>
        <p:nvPicPr>
          <p:cNvPr id="108546" name="Picture 4"/>
          <p:cNvPicPr>
            <a:picLocks noChangeAspect="1" noChangeArrowheads="1"/>
          </p:cNvPicPr>
          <p:nvPr/>
        </p:nvPicPr>
        <p:blipFill>
          <a:blip r:embed="rId3">
            <a:extLst>
              <a:ext uri="{28A0092B-C50C-407E-A947-70E740481C1C}">
                <a14:useLocalDpi xmlns:a14="http://schemas.microsoft.com/office/drawing/2010/main" val="0"/>
              </a:ext>
            </a:extLst>
          </a:blip>
          <a:srcRect r="66457" b="24393"/>
          <a:stretch>
            <a:fillRect/>
          </a:stretch>
        </p:blipFill>
        <p:spPr bwMode="auto">
          <a:xfrm>
            <a:off x="2312989" y="3822701"/>
            <a:ext cx="2116137"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7" name="Picture 5"/>
          <p:cNvPicPr>
            <a:picLocks noChangeAspect="1" noChangeArrowheads="1"/>
          </p:cNvPicPr>
          <p:nvPr/>
        </p:nvPicPr>
        <p:blipFill>
          <a:blip r:embed="rId4">
            <a:extLst>
              <a:ext uri="{28A0092B-C50C-407E-A947-70E740481C1C}">
                <a14:useLocalDpi xmlns:a14="http://schemas.microsoft.com/office/drawing/2010/main" val="0"/>
              </a:ext>
            </a:extLst>
          </a:blip>
          <a:srcRect r="49921" b="24301"/>
          <a:stretch>
            <a:fillRect/>
          </a:stretch>
        </p:blipFill>
        <p:spPr bwMode="auto">
          <a:xfrm>
            <a:off x="5018088" y="1519238"/>
            <a:ext cx="211931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Text Box 6"/>
          <p:cNvSpPr txBox="1">
            <a:spLocks noChangeArrowheads="1"/>
          </p:cNvSpPr>
          <p:nvPr/>
        </p:nvSpPr>
        <p:spPr bwMode="auto">
          <a:xfrm>
            <a:off x="2346326" y="5916614"/>
            <a:ext cx="21558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a:r>
              <a:rPr lang="en-IE" altLang="zh-CN" dirty="0">
                <a:latin typeface="微软雅黑" panose="020B0503020204020204" pitchFamily="34" charset="-122"/>
                <a:ea typeface="微软雅黑" panose="020B0503020204020204" pitchFamily="34" charset="-122"/>
              </a:rPr>
              <a:t>Results of ideal high pass filtering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15</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8549" name="Text Box 9"/>
          <p:cNvSpPr txBox="1">
            <a:spLocks noChangeArrowheads="1"/>
          </p:cNvSpPr>
          <p:nvPr/>
        </p:nvSpPr>
        <p:spPr bwMode="auto">
          <a:xfrm>
            <a:off x="7529513" y="5916614"/>
            <a:ext cx="24828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a:r>
              <a:rPr lang="en-IE" altLang="zh-CN" dirty="0">
                <a:latin typeface="微软雅黑" panose="020B0503020204020204" pitchFamily="34" charset="-122"/>
                <a:ea typeface="微软雅黑" panose="020B0503020204020204" pitchFamily="34" charset="-122"/>
              </a:rPr>
              <a:t>Results of Gaussian high pass filtering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15</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8550" name="Picture 10"/>
          <p:cNvPicPr>
            <a:picLocks noChangeAspect="1" noChangeArrowheads="1"/>
          </p:cNvPicPr>
          <p:nvPr/>
        </p:nvPicPr>
        <p:blipFill>
          <a:blip r:embed="rId5">
            <a:extLst>
              <a:ext uri="{28A0092B-C50C-407E-A947-70E740481C1C}">
                <a14:useLocalDpi xmlns:a14="http://schemas.microsoft.com/office/drawing/2010/main" val="0"/>
              </a:ext>
            </a:extLst>
          </a:blip>
          <a:srcRect r="66801" b="24658"/>
          <a:stretch>
            <a:fillRect/>
          </a:stretch>
        </p:blipFill>
        <p:spPr bwMode="auto">
          <a:xfrm>
            <a:off x="7721600" y="3822700"/>
            <a:ext cx="2097088"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Text Box 11"/>
          <p:cNvSpPr txBox="1">
            <a:spLocks noChangeArrowheads="1"/>
          </p:cNvSpPr>
          <p:nvPr/>
        </p:nvSpPr>
        <p:spPr bwMode="auto">
          <a:xfrm>
            <a:off x="4767262" y="5916614"/>
            <a:ext cx="26892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a:r>
              <a:rPr lang="en-IE" altLang="zh-CN" dirty="0">
                <a:latin typeface="微软雅黑" panose="020B0503020204020204" pitchFamily="34" charset="-122"/>
                <a:ea typeface="微软雅黑" panose="020B0503020204020204" pitchFamily="34" charset="-122"/>
              </a:rPr>
              <a:t>Results of Butterworth high pass filtering of order 2 with </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D</a:t>
            </a:r>
            <a:r>
              <a:rPr lang="en-IE" altLang="zh-CN" i="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IE" altLang="zh-CN" i="1" dirty="0">
                <a:latin typeface="Times New Roman" panose="02020603050405020304" pitchFamily="18" charset="0"/>
                <a:ea typeface="微软雅黑" panose="020B0503020204020204" pitchFamily="34" charset="-122"/>
                <a:cs typeface="Times New Roman" panose="02020603050405020304" pitchFamily="18" charset="0"/>
              </a:rPr>
              <a:t> </a:t>
            </a:r>
            <a:r>
              <a:rPr lang="en-IE" altLang="zh-CN" dirty="0">
                <a:latin typeface="Times New Roman" panose="02020603050405020304" pitchFamily="18" charset="0"/>
                <a:ea typeface="微软雅黑" panose="020B0503020204020204" pitchFamily="34" charset="-122"/>
                <a:cs typeface="Times New Roman" panose="02020603050405020304" pitchFamily="18" charset="0"/>
              </a:rPr>
              <a:t>= 15</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8552" name="Picture 12"/>
          <p:cNvPicPr>
            <a:picLocks noChangeAspect="1" noChangeArrowheads="1"/>
          </p:cNvPicPr>
          <p:nvPr/>
        </p:nvPicPr>
        <p:blipFill>
          <a:blip r:embed="rId6">
            <a:extLst>
              <a:ext uri="{28A0092B-C50C-407E-A947-70E740481C1C}">
                <a14:useLocalDpi xmlns:a14="http://schemas.microsoft.com/office/drawing/2010/main" val="0"/>
              </a:ext>
            </a:extLst>
          </a:blip>
          <a:srcRect r="66725" b="23050"/>
          <a:stretch>
            <a:fillRect/>
          </a:stretch>
        </p:blipFill>
        <p:spPr bwMode="auto">
          <a:xfrm>
            <a:off x="5026025" y="3822700"/>
            <a:ext cx="2097088"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48F63A3B-78C7-47BE-AE5E-E10140E04643}" type="slidenum">
              <a:rPr lang="en-US" smtClean="0"/>
              <a:t>65</a:t>
            </a:fld>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pPr eaLnBrk="1" hangingPunct="1"/>
            <a:r>
              <a:rPr lang="en-IE" altLang="zh-CN">
                <a:ea typeface="宋体" panose="02010600030101010101" pitchFamily="2" charset="-122"/>
              </a:rPr>
              <a:t>Summary</a:t>
            </a:r>
            <a:endParaRPr lang="en-US" altLang="zh-CN">
              <a:ea typeface="宋体" panose="02010600030101010101" pitchFamily="2" charset="-122"/>
            </a:endParaRPr>
          </a:p>
        </p:txBody>
      </p:sp>
      <p:sp>
        <p:nvSpPr>
          <p:cNvPr id="110594" name="Rectangle 6"/>
          <p:cNvSpPr>
            <a:spLocks noGrp="1" noChangeArrowheads="1"/>
          </p:cNvSpPr>
          <p:nvPr>
            <p:ph idx="1"/>
          </p:nvPr>
        </p:nvSpPr>
        <p:spPr/>
        <p:txBody>
          <a:bodyPr/>
          <a:lstStyle/>
          <a:p>
            <a:pPr marL="0" indent="0" eaLnBrk="1" hangingPunct="1">
              <a:lnSpc>
                <a:spcPct val="150000"/>
              </a:lnSpc>
            </a:pPr>
            <a:r>
              <a:rPr lang="en-IE" altLang="zh-CN" dirty="0">
                <a:ea typeface="宋体" panose="02010600030101010101" pitchFamily="2" charset="-122"/>
              </a:rPr>
              <a:t>In this lecture we looked at image enhancement in the frequency domain</a:t>
            </a:r>
          </a:p>
          <a:p>
            <a:pPr lvl="1" eaLnBrk="1" hangingPunct="1">
              <a:lnSpc>
                <a:spcPct val="150000"/>
              </a:lnSpc>
            </a:pPr>
            <a:r>
              <a:rPr lang="en-IE" altLang="zh-CN" dirty="0">
                <a:ea typeface="宋体" panose="02010600030101010101" pitchFamily="2" charset="-122"/>
              </a:rPr>
              <a:t>The Fourier series &amp; the Fourier transform</a:t>
            </a:r>
          </a:p>
          <a:p>
            <a:pPr lvl="1" eaLnBrk="1" hangingPunct="1">
              <a:lnSpc>
                <a:spcPct val="150000"/>
              </a:lnSpc>
            </a:pPr>
            <a:r>
              <a:rPr lang="en-IE" altLang="zh-CN" dirty="0">
                <a:ea typeface="宋体" panose="02010600030101010101" pitchFamily="2" charset="-122"/>
              </a:rPr>
              <a:t>DFT Properties</a:t>
            </a:r>
          </a:p>
          <a:p>
            <a:pPr lvl="1" eaLnBrk="1" hangingPunct="1">
              <a:lnSpc>
                <a:spcPct val="150000"/>
              </a:lnSpc>
            </a:pPr>
            <a:r>
              <a:rPr lang="en-IE" altLang="zh-CN" dirty="0">
                <a:ea typeface="宋体" panose="02010600030101010101" pitchFamily="2" charset="-122"/>
              </a:rPr>
              <a:t>Steps of Filtering in the Frequency Domain</a:t>
            </a:r>
          </a:p>
          <a:p>
            <a:pPr lvl="1" eaLnBrk="1" hangingPunct="1">
              <a:lnSpc>
                <a:spcPct val="150000"/>
              </a:lnSpc>
            </a:pPr>
            <a:r>
              <a:rPr lang="en-IE" altLang="zh-CN" dirty="0">
                <a:ea typeface="宋体" panose="02010600030101010101" pitchFamily="2" charset="-122"/>
              </a:rPr>
              <a:t>Some Basic Frequency Domain Filters</a:t>
            </a:r>
          </a:p>
          <a:p>
            <a:pPr lvl="2" eaLnBrk="1" hangingPunct="1">
              <a:lnSpc>
                <a:spcPct val="150000"/>
              </a:lnSpc>
            </a:pPr>
            <a:r>
              <a:rPr lang="en-IE" altLang="zh-CN" dirty="0">
                <a:ea typeface="宋体" panose="02010600030101010101" pitchFamily="2" charset="-122"/>
              </a:rPr>
              <a:t>Image smoothing</a:t>
            </a:r>
          </a:p>
          <a:p>
            <a:pPr lvl="2" eaLnBrk="1" hangingPunct="1">
              <a:lnSpc>
                <a:spcPct val="150000"/>
              </a:lnSpc>
            </a:pPr>
            <a:r>
              <a:rPr lang="en-IE" altLang="zh-CN" dirty="0">
                <a:ea typeface="宋体" panose="02010600030101010101" pitchFamily="2" charset="-122"/>
              </a:rPr>
              <a:t>Image sharpening</a:t>
            </a:r>
          </a:p>
        </p:txBody>
      </p:sp>
      <p:sp>
        <p:nvSpPr>
          <p:cNvPr id="2" name="灯片编号占位符 1"/>
          <p:cNvSpPr>
            <a:spLocks noGrp="1"/>
          </p:cNvSpPr>
          <p:nvPr>
            <p:ph type="sldNum" sz="quarter" idx="12"/>
          </p:nvPr>
        </p:nvSpPr>
        <p:spPr/>
        <p:txBody>
          <a:bodyPr/>
          <a:lstStyle/>
          <a:p>
            <a:fld id="{48F63A3B-78C7-47BE-AE5E-E10140E04643}" type="slidenum">
              <a:rPr lang="en-US" smtClean="0"/>
              <a:t>66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sz="half" idx="4294967295"/>
          </p:nvPr>
        </p:nvSpPr>
        <p:spPr>
          <a:xfrm>
            <a:off x="525493" y="3114991"/>
            <a:ext cx="11512489" cy="2150048"/>
          </a:xfrm>
        </p:spPr>
        <p:txBody>
          <a:bodyPr>
            <a:normAutofit fontScale="85000" lnSpcReduction="10000"/>
          </a:bodyPr>
          <a:lstStyle/>
          <a:p>
            <a:pPr marL="363538" indent="-363538" algn="just" eaLnBrk="1" hangingPunct="1">
              <a:lnSpc>
                <a:spcPct val="150000"/>
              </a:lnSpc>
            </a:pPr>
            <a:r>
              <a:rPr lang="en-US" altLang="zh-CN" dirty="0">
                <a:ea typeface="宋体" panose="02010600030101010101" pitchFamily="2" charset="-122"/>
              </a:rPr>
              <a:t>How to calculate the DFT:</a:t>
            </a:r>
          </a:p>
          <a:p>
            <a:pPr marL="363538" indent="-363538" algn="just" eaLnBrk="1" hangingPunct="1">
              <a:lnSpc>
                <a:spcPct val="150000"/>
              </a:lnSpc>
              <a:buClr>
                <a:srgbClr val="FF0000"/>
              </a:buClr>
              <a:buFont typeface="Wingdings" panose="05000000000000000000" pitchFamily="2" charset="2"/>
              <a:buChar char="v"/>
            </a:pPr>
            <a:r>
              <a:rPr lang="en-US" altLang="zh-CN" dirty="0">
                <a:ea typeface="宋体" panose="02010600030101010101" pitchFamily="2" charset="-122"/>
              </a:rPr>
              <a:t>Step1: Let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ea typeface="宋体" panose="02010600030101010101" pitchFamily="2" charset="-122"/>
              </a:rPr>
              <a:t>, summing for all value of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dirty="0">
                <a:ea typeface="宋体" panose="02010600030101010101" pitchFamily="2" charset="-122"/>
              </a:rPr>
              <a:t>.</a:t>
            </a:r>
          </a:p>
          <a:p>
            <a:pPr marL="363538" indent="-363538" algn="just" eaLnBrk="1" hangingPunct="1">
              <a:lnSpc>
                <a:spcPct val="150000"/>
              </a:lnSpc>
              <a:buClr>
                <a:srgbClr val="FF0000"/>
              </a:buClr>
              <a:buFont typeface="Wingdings" panose="05000000000000000000" pitchFamily="2" charset="2"/>
              <a:buChar char="v"/>
            </a:pPr>
            <a:r>
              <a:rPr lang="en-US" altLang="zh-CN" dirty="0">
                <a:ea typeface="宋体" panose="02010600030101010101" pitchFamily="2" charset="-122"/>
              </a:rPr>
              <a:t>Step2: Substitute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u=u</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ea typeface="宋体" panose="02010600030101010101" pitchFamily="2" charset="-122"/>
              </a:rPr>
              <a:t>, and repeat the summation over all value of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dirty="0">
                <a:ea typeface="宋体" panose="02010600030101010101" pitchFamily="2" charset="-122"/>
              </a:rPr>
              <a:t>.</a:t>
            </a:r>
          </a:p>
          <a:p>
            <a:pPr marL="363538" indent="-363538" algn="just" eaLnBrk="1" hangingPunct="1">
              <a:lnSpc>
                <a:spcPct val="150000"/>
              </a:lnSpc>
              <a:buClr>
                <a:srgbClr val="FF0000"/>
              </a:buClr>
              <a:buFont typeface="Wingdings" panose="05000000000000000000" pitchFamily="2" charset="2"/>
              <a:buChar char="v"/>
            </a:pPr>
            <a:r>
              <a:rPr lang="en-US" altLang="zh-CN" dirty="0">
                <a:ea typeface="宋体" panose="02010600030101010101" pitchFamily="2" charset="-122"/>
              </a:rPr>
              <a:t>Step 3: If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u=N</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ea typeface="宋体" panose="02010600030101010101" pitchFamily="2" charset="-122"/>
              </a:rPr>
              <a:t>, terminate, otherwise, return to step 2.</a:t>
            </a:r>
          </a:p>
        </p:txBody>
      </p:sp>
      <p:sp>
        <p:nvSpPr>
          <p:cNvPr id="13313" name="Rectangle 5"/>
          <p:cNvSpPr>
            <a:spLocks noGrp="1" noChangeArrowheads="1"/>
          </p:cNvSpPr>
          <p:nvPr>
            <p:ph type="title"/>
          </p:nvPr>
        </p:nvSpPr>
        <p:spPr/>
        <p:txBody>
          <a:bodyPr>
            <a:normAutofit/>
          </a:bodyPr>
          <a:lstStyle/>
          <a:p>
            <a:pPr eaLnBrk="1" hangingPunct="1"/>
            <a:r>
              <a:rPr lang="en-IE" altLang="zh-CN" dirty="0">
                <a:ea typeface="宋体" panose="02010600030101010101" pitchFamily="2" charset="-122"/>
              </a:rPr>
              <a:t>The Discrete Fourier Transform (DFT)</a:t>
            </a:r>
            <a:endParaRPr lang="en-US" altLang="zh-CN" dirty="0">
              <a:ea typeface="宋体" panose="02010600030101010101" pitchFamily="2" charset="-122"/>
            </a:endParaRPr>
          </a:p>
        </p:txBody>
      </p:sp>
      <p:graphicFrame>
        <p:nvGraphicFramePr>
          <p:cNvPr id="13315" name="Object 6"/>
          <p:cNvGraphicFramePr>
            <a:graphicFrameLocks noGrp="1" noChangeAspect="1"/>
          </p:cNvGraphicFramePr>
          <p:nvPr>
            <p:ph idx="1"/>
            <p:extLst>
              <p:ext uri="{D42A27DB-BD31-4B8C-83A1-F6EECF244321}">
                <p14:modId xmlns:p14="http://schemas.microsoft.com/office/powerpoint/2010/main" val="4091540304"/>
              </p:ext>
            </p:extLst>
          </p:nvPr>
        </p:nvGraphicFramePr>
        <p:xfrm>
          <a:off x="3118503" y="1159024"/>
          <a:ext cx="5737941" cy="1175241"/>
        </p:xfrm>
        <a:graphic>
          <a:graphicData uri="http://schemas.openxmlformats.org/presentationml/2006/ole">
            <mc:AlternateContent xmlns:mc="http://schemas.openxmlformats.org/markup-compatibility/2006">
              <mc:Choice xmlns:v="urn:schemas-microsoft-com:vml" Requires="v">
                <p:oleObj spid="_x0000_s13362" name="公式" r:id="rId3" imgW="2108200" imgH="431800" progId="Equation.3">
                  <p:embed/>
                </p:oleObj>
              </mc:Choice>
              <mc:Fallback>
                <p:oleObj name="公式" r:id="rId3" imgW="2108200" imgH="431800" progId="Equation.3">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8503" y="1159024"/>
                        <a:ext cx="5737941" cy="1175241"/>
                      </a:xfrm>
                      <a:prstGeom prst="rect">
                        <a:avLst/>
                      </a:prstGeom>
                      <a:ln>
                        <a:noFill/>
                      </a:ln>
                    </p:spPr>
                  </p:pic>
                </p:oleObj>
              </mc:Fallback>
            </mc:AlternateContent>
          </a:graphicData>
        </a:graphic>
      </p:graphicFrame>
      <p:sp>
        <p:nvSpPr>
          <p:cNvPr id="13316" name="Rectangle 8"/>
          <p:cNvSpPr>
            <a:spLocks noChangeArrowheads="1"/>
          </p:cNvSpPr>
          <p:nvPr/>
        </p:nvSpPr>
        <p:spPr bwMode="auto">
          <a:xfrm>
            <a:off x="3877905" y="2194413"/>
            <a:ext cx="4010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800" i="1" dirty="0">
                <a:ea typeface="宋体" panose="02010600030101010101" pitchFamily="2" charset="-122"/>
              </a:rPr>
              <a:t>u</a:t>
            </a:r>
            <a:r>
              <a:rPr lang="en-US" altLang="zh-CN" sz="2800" dirty="0">
                <a:ea typeface="宋体" panose="02010600030101010101" pitchFamily="2" charset="-122"/>
              </a:rPr>
              <a:t>=0</a:t>
            </a:r>
            <a:r>
              <a:rPr lang="zh-CN" altLang="en-US" sz="2800" dirty="0">
                <a:ea typeface="宋体" panose="02010600030101010101" pitchFamily="2" charset="-122"/>
              </a:rPr>
              <a:t>， </a:t>
            </a:r>
            <a:r>
              <a:rPr lang="en-US" altLang="zh-CN" sz="2800" dirty="0">
                <a:ea typeface="宋体" panose="02010600030101010101" pitchFamily="2" charset="-122"/>
              </a:rPr>
              <a:t>1</a:t>
            </a:r>
            <a:r>
              <a:rPr lang="zh-CN" altLang="en-US" sz="2800" dirty="0">
                <a:ea typeface="宋体" panose="02010600030101010101" pitchFamily="2" charset="-122"/>
              </a:rPr>
              <a:t>， </a:t>
            </a:r>
            <a:r>
              <a:rPr lang="en-US" altLang="zh-CN" sz="2800" dirty="0">
                <a:ea typeface="宋体" panose="02010600030101010101" pitchFamily="2" charset="-122"/>
              </a:rPr>
              <a:t>2</a:t>
            </a:r>
            <a:r>
              <a:rPr lang="zh-CN" altLang="en-US" sz="2800" dirty="0">
                <a:ea typeface="宋体" panose="02010600030101010101" pitchFamily="2" charset="-122"/>
              </a:rPr>
              <a:t>， </a:t>
            </a:r>
            <a:r>
              <a:rPr lang="en-US" altLang="zh-CN" sz="2800" dirty="0">
                <a:ea typeface="宋体" panose="02010600030101010101" pitchFamily="2" charset="-122"/>
              </a:rPr>
              <a:t>…, </a:t>
            </a:r>
            <a:r>
              <a:rPr lang="en-US" altLang="zh-CN" sz="2800" i="1" dirty="0">
                <a:ea typeface="宋体" panose="02010600030101010101" pitchFamily="2" charset="-122"/>
              </a:rPr>
              <a:t> N</a:t>
            </a:r>
            <a:r>
              <a:rPr lang="zh-CN" altLang="en-US" sz="2800" dirty="0">
                <a:ea typeface="宋体" panose="02010600030101010101" pitchFamily="2" charset="-122"/>
              </a:rPr>
              <a:t>－</a:t>
            </a:r>
            <a:r>
              <a:rPr lang="en-US" altLang="zh-CN" sz="2800" dirty="0">
                <a:ea typeface="宋体" panose="02010600030101010101" pitchFamily="2" charset="-122"/>
              </a:rPr>
              <a:t>1</a:t>
            </a:r>
          </a:p>
        </p:txBody>
      </p:sp>
      <p:sp>
        <p:nvSpPr>
          <p:cNvPr id="13317" name="Rectangle 9"/>
          <p:cNvSpPr>
            <a:spLocks noChangeArrowheads="1"/>
          </p:cNvSpPr>
          <p:nvPr/>
        </p:nvSpPr>
        <p:spPr bwMode="auto">
          <a:xfrm>
            <a:off x="525493" y="5455269"/>
            <a:ext cx="10923962"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nSpc>
                <a:spcPct val="150000"/>
              </a:lnSpc>
              <a:spcBef>
                <a:spcPct val="20000"/>
              </a:spcBef>
              <a:buClr>
                <a:srgbClr val="FF0000"/>
              </a:buClr>
            </a:pPr>
            <a:r>
              <a:rPr lang="en-US" altLang="zh-CN" sz="2000" i="1" dirty="0">
                <a:latin typeface="Times New Roman" panose="02020603050405020304" pitchFamily="18" charset="0"/>
                <a:cs typeface="Times New Roman" panose="02020603050405020304" pitchFamily="18" charset="0"/>
              </a:rPr>
              <a:t>N</a:t>
            </a:r>
            <a:r>
              <a:rPr lang="en-US" altLang="zh-CN" sz="2000" baseline="30000" dirty="0">
                <a:latin typeface="Times New Roman" panose="02020603050405020304" pitchFamily="18" charset="0"/>
                <a:cs typeface="Times New Roman" panose="02020603050405020304" pitchFamily="18" charset="0"/>
              </a:rPr>
              <a:t>2</a:t>
            </a:r>
            <a:r>
              <a:rPr lang="en-US" altLang="zh-CN" sz="2000" dirty="0">
                <a:latin typeface="+mn-ea"/>
              </a:rPr>
              <a:t> summations and multiplications to compute the discrete Fourier transform.</a:t>
            </a:r>
          </a:p>
        </p:txBody>
      </p:sp>
      <p:sp>
        <p:nvSpPr>
          <p:cNvPr id="2" name="灯片编号占位符 1"/>
          <p:cNvSpPr>
            <a:spLocks noGrp="1"/>
          </p:cNvSpPr>
          <p:nvPr>
            <p:ph type="sldNum" sz="quarter" idx="12"/>
          </p:nvPr>
        </p:nvSpPr>
        <p:spPr/>
        <p:txBody>
          <a:bodyPr/>
          <a:lstStyle/>
          <a:p>
            <a:fld id="{48F63A3B-78C7-47BE-AE5E-E10140E04643}" type="slidenum">
              <a:rPr lang="en-US" smtClean="0"/>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2"/>
          <p:cNvSpPr txBox="1">
            <a:spLocks noChangeArrowheads="1"/>
          </p:cNvSpPr>
          <p:nvPr/>
        </p:nvSpPr>
        <p:spPr bwMode="auto">
          <a:xfrm>
            <a:off x="2232025" y="1528763"/>
            <a:ext cx="23568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latin typeface="Times New Roman" panose="02020603050405020304" pitchFamily="18" charset="0"/>
                <a:ea typeface="宋体" panose="02010600030101010101" pitchFamily="2" charset="-122"/>
              </a:rPr>
              <a:t>We know that: </a:t>
            </a:r>
          </a:p>
        </p:txBody>
      </p:sp>
      <p:graphicFrame>
        <p:nvGraphicFramePr>
          <p:cNvPr id="14338" name="Object 3"/>
          <p:cNvGraphicFramePr>
            <a:graphicFrameLocks noChangeAspect="1"/>
          </p:cNvGraphicFramePr>
          <p:nvPr/>
        </p:nvGraphicFramePr>
        <p:xfrm>
          <a:off x="4735513" y="1500189"/>
          <a:ext cx="2990850" cy="560387"/>
        </p:xfrm>
        <a:graphic>
          <a:graphicData uri="http://schemas.openxmlformats.org/presentationml/2006/ole">
            <mc:AlternateContent xmlns:mc="http://schemas.openxmlformats.org/markup-compatibility/2006">
              <mc:Choice xmlns:v="urn:schemas-microsoft-com:vml" Requires="v">
                <p:oleObj spid="_x0000_s14611" name="公式" r:id="rId3" imgW="1219200" imgH="228600" progId="Equation.3">
                  <p:embed/>
                </p:oleObj>
              </mc:Choice>
              <mc:Fallback>
                <p:oleObj name="公式" r:id="rId3" imgW="121920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3" y="1500189"/>
                        <a:ext cx="299085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39" name="Text Box 5"/>
          <p:cNvSpPr txBox="1">
            <a:spLocks noChangeArrowheads="1"/>
          </p:cNvSpPr>
          <p:nvPr/>
        </p:nvSpPr>
        <p:spPr bwMode="auto">
          <a:xfrm>
            <a:off x="2263776" y="2441575"/>
            <a:ext cx="8931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latin typeface="Times New Roman" panose="02020603050405020304" pitchFamily="18" charset="0"/>
                <a:ea typeface="宋体" panose="02010600030101010101" pitchFamily="2" charset="-122"/>
              </a:rPr>
              <a:t>And </a:t>
            </a:r>
          </a:p>
        </p:txBody>
      </p:sp>
      <p:graphicFrame>
        <p:nvGraphicFramePr>
          <p:cNvPr id="14340" name="Object 6"/>
          <p:cNvGraphicFramePr>
            <a:graphicFrameLocks noChangeAspect="1"/>
          </p:cNvGraphicFramePr>
          <p:nvPr/>
        </p:nvGraphicFramePr>
        <p:xfrm>
          <a:off x="3533776" y="3387725"/>
          <a:ext cx="5172075" cy="915988"/>
        </p:xfrm>
        <a:graphic>
          <a:graphicData uri="http://schemas.openxmlformats.org/presentationml/2006/ole">
            <mc:AlternateContent xmlns:mc="http://schemas.openxmlformats.org/markup-compatibility/2006">
              <mc:Choice xmlns:v="urn:schemas-microsoft-com:vml" Requires="v">
                <p:oleObj spid="_x0000_s14612" name="公式" r:id="rId5" imgW="2438400" imgH="431800" progId="Equation.3">
                  <p:embed/>
                </p:oleObj>
              </mc:Choice>
              <mc:Fallback>
                <p:oleObj name="公式" r:id="rId5" imgW="2438400" imgH="431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3776" y="3387725"/>
                        <a:ext cx="51720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1" name="Object 9"/>
          <p:cNvGraphicFramePr>
            <a:graphicFrameLocks noChangeAspect="1"/>
          </p:cNvGraphicFramePr>
          <p:nvPr/>
        </p:nvGraphicFramePr>
        <p:xfrm>
          <a:off x="2292350" y="4716463"/>
          <a:ext cx="3124200" cy="500062"/>
        </p:xfrm>
        <a:graphic>
          <a:graphicData uri="http://schemas.openxmlformats.org/presentationml/2006/ole">
            <mc:AlternateContent xmlns:mc="http://schemas.openxmlformats.org/markup-compatibility/2006">
              <mc:Choice xmlns:v="urn:schemas-microsoft-com:vml" Requires="v">
                <p:oleObj spid="_x0000_s14613" name="公式" r:id="rId7" imgW="1269449" imgH="203112" progId="Equation.3">
                  <p:embed/>
                </p:oleObj>
              </mc:Choice>
              <mc:Fallback>
                <p:oleObj name="公式" r:id="rId7" imgW="1269449" imgH="203112"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2350" y="4716463"/>
                        <a:ext cx="31242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2" name="Object 52"/>
          <p:cNvGraphicFramePr>
            <a:graphicFrameLocks noChangeAspect="1"/>
          </p:cNvGraphicFramePr>
          <p:nvPr/>
        </p:nvGraphicFramePr>
        <p:xfrm>
          <a:off x="2316164" y="5689600"/>
          <a:ext cx="2967037" cy="623888"/>
        </p:xfrm>
        <a:graphic>
          <a:graphicData uri="http://schemas.openxmlformats.org/presentationml/2006/ole">
            <mc:AlternateContent xmlns:mc="http://schemas.openxmlformats.org/markup-compatibility/2006">
              <mc:Choice xmlns:v="urn:schemas-microsoft-com:vml" Requires="v">
                <p:oleObj spid="_x0000_s14614" name="公式" r:id="rId9" imgW="1205977" imgH="253890" progId="Equation.3">
                  <p:embed/>
                </p:oleObj>
              </mc:Choice>
              <mc:Fallback>
                <p:oleObj name="公式" r:id="rId9" imgW="1205977" imgH="253890" progId="Equation.3">
                  <p:embed/>
                  <p:pic>
                    <p:nvPicPr>
                      <p:cNvPr id="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6164" y="5689600"/>
                        <a:ext cx="2967037"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3" name="Object 53"/>
          <p:cNvGraphicFramePr>
            <a:graphicFrameLocks noChangeAspect="1"/>
          </p:cNvGraphicFramePr>
          <p:nvPr/>
        </p:nvGraphicFramePr>
        <p:xfrm>
          <a:off x="3552825" y="2459038"/>
          <a:ext cx="2789238" cy="501650"/>
        </p:xfrm>
        <a:graphic>
          <a:graphicData uri="http://schemas.openxmlformats.org/presentationml/2006/ole">
            <mc:AlternateContent xmlns:mc="http://schemas.openxmlformats.org/markup-compatibility/2006">
              <mc:Choice xmlns:v="urn:schemas-microsoft-com:vml" Requires="v">
                <p:oleObj spid="_x0000_s14615" name="公式" r:id="rId11" imgW="1129810" imgH="203112" progId="Equation.3">
                  <p:embed/>
                </p:oleObj>
              </mc:Choice>
              <mc:Fallback>
                <p:oleObj name="公式" r:id="rId11" imgW="1129810" imgH="203112" progId="Equation.3">
                  <p:embed/>
                  <p:pic>
                    <p:nvPicPr>
                      <p:cNvPr id="0"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2825" y="2459038"/>
                        <a:ext cx="278923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44" name="Text Box 54"/>
          <p:cNvSpPr txBox="1">
            <a:spLocks noChangeArrowheads="1"/>
          </p:cNvSpPr>
          <p:nvPr/>
        </p:nvSpPr>
        <p:spPr bwMode="auto">
          <a:xfrm>
            <a:off x="2278064" y="3573463"/>
            <a:ext cx="10118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latin typeface="Times New Roman" panose="02020603050405020304" pitchFamily="18" charset="0"/>
                <a:ea typeface="宋体" panose="02010600030101010101" pitchFamily="2" charset="-122"/>
              </a:rPr>
              <a:t>Then </a:t>
            </a:r>
          </a:p>
        </p:txBody>
      </p:sp>
      <p:graphicFrame>
        <p:nvGraphicFramePr>
          <p:cNvPr id="14346" name="Object 56"/>
          <p:cNvGraphicFramePr>
            <a:graphicFrameLocks noChangeAspect="1"/>
          </p:cNvGraphicFramePr>
          <p:nvPr/>
        </p:nvGraphicFramePr>
        <p:xfrm>
          <a:off x="6778626" y="2444750"/>
          <a:ext cx="2663825" cy="501650"/>
        </p:xfrm>
        <a:graphic>
          <a:graphicData uri="http://schemas.openxmlformats.org/presentationml/2006/ole">
            <mc:AlternateContent xmlns:mc="http://schemas.openxmlformats.org/markup-compatibility/2006">
              <mc:Choice xmlns:v="urn:schemas-microsoft-com:vml" Requires="v">
                <p:oleObj spid="_x0000_s14616" name="公式" r:id="rId13" imgW="1079032" imgH="203112" progId="Equation.3">
                  <p:embed/>
                </p:oleObj>
              </mc:Choice>
              <mc:Fallback>
                <p:oleObj name="公式" r:id="rId13" imgW="1079032" imgH="203112" progId="Equation.3">
                  <p:embed/>
                  <p:pic>
                    <p:nvPicPr>
                      <p:cNvPr id="0" name="Object 5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78626" y="2444750"/>
                        <a:ext cx="26638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en-US" altLang="zh-CN" dirty="0"/>
              <a:t>The Discrete Fourier Transform (DFT)</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8</a:t>
            </a:fld>
            <a:endParaRPr lang="en-US"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
          <p:cNvSpPr txBox="1">
            <a:spLocks noChangeArrowheads="1"/>
          </p:cNvSpPr>
          <p:nvPr/>
        </p:nvSpPr>
        <p:spPr bwMode="auto">
          <a:xfrm>
            <a:off x="330927" y="3495675"/>
            <a:ext cx="11381175"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We call |</a:t>
            </a:r>
            <a:r>
              <a:rPr lang="en-US" altLang="zh-CN" sz="2400" i="1" dirty="0">
                <a:latin typeface="Times New Roman" panose="02020603050405020304" pitchFamily="18" charset="0"/>
                <a:ea typeface="宋体" panose="02010600030101010101" pitchFamily="2" charset="-122"/>
              </a:rPr>
              <a:t>F</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u</a:t>
            </a:r>
            <a:r>
              <a:rPr lang="en-US" altLang="zh-CN" sz="2400" dirty="0">
                <a:latin typeface="Times New Roman" panose="02020603050405020304" pitchFamily="18" charset="0"/>
                <a:ea typeface="宋体" panose="02010600030101010101" pitchFamily="2" charset="-122"/>
              </a:rPr>
              <a:t>)| is called the </a:t>
            </a:r>
            <a:r>
              <a:rPr lang="en-US" altLang="zh-CN" sz="2400" i="1" dirty="0">
                <a:latin typeface="Times New Roman" panose="02020603050405020304" pitchFamily="18" charset="0"/>
                <a:ea typeface="宋体" panose="02010600030101010101" pitchFamily="2" charset="-122"/>
              </a:rPr>
              <a:t>magnitude</a:t>
            </a:r>
            <a:r>
              <a:rPr lang="en-US" altLang="zh-CN" sz="2400" dirty="0">
                <a:latin typeface="Times New Roman" panose="02020603050405020304" pitchFamily="18" charset="0"/>
                <a:ea typeface="宋体" panose="02010600030101010101" pitchFamily="2" charset="-122"/>
              </a:rPr>
              <a:t> or </a:t>
            </a:r>
            <a:r>
              <a:rPr lang="en-US" altLang="zh-CN" sz="2400" i="1" dirty="0">
                <a:latin typeface="Times New Roman" panose="02020603050405020304" pitchFamily="18" charset="0"/>
                <a:ea typeface="宋体" panose="02010600030101010101" pitchFamily="2" charset="-122"/>
              </a:rPr>
              <a:t>spectrum</a:t>
            </a:r>
            <a:r>
              <a:rPr lang="en-US" altLang="zh-CN" sz="2400" dirty="0">
                <a:latin typeface="Times New Roman" panose="02020603050405020304" pitchFamily="18" charset="0"/>
                <a:ea typeface="宋体" panose="02010600030101010101" pitchFamily="2" charset="-122"/>
              </a:rPr>
              <a:t> of Fourier transform (</a:t>
            </a:r>
            <a:r>
              <a:rPr lang="zh-CN" altLang="en-US" sz="2400" dirty="0">
                <a:latin typeface="Times New Roman" panose="02020603050405020304" pitchFamily="18" charset="0"/>
                <a:ea typeface="宋体" panose="02010600030101010101" pitchFamily="2" charset="-122"/>
              </a:rPr>
              <a:t>幅度或频率谱</a:t>
            </a:r>
            <a:r>
              <a:rPr lang="en-US" altLang="zh-CN" sz="2400" dirty="0">
                <a:latin typeface="Times New Roman" panose="02020603050405020304" pitchFamily="18" charset="0"/>
                <a:ea typeface="宋体" panose="02010600030101010101" pitchFamily="2" charset="-122"/>
              </a:rPr>
              <a:t>), and </a:t>
            </a:r>
            <a:r>
              <a:rPr lang="en-US" altLang="zh-CN" sz="2400" i="1" dirty="0">
                <a:latin typeface="Times New Roman" panose="02020603050405020304" pitchFamily="18" charset="0"/>
                <a:ea typeface="宋体" panose="02010600030101010101" pitchFamily="2" charset="-122"/>
              </a:rPr>
              <a:t>φ</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u</a:t>
            </a:r>
            <a:r>
              <a:rPr lang="en-US" altLang="zh-CN" sz="2400" dirty="0">
                <a:latin typeface="Times New Roman" panose="02020603050405020304" pitchFamily="18" charset="0"/>
                <a:ea typeface="宋体" panose="02010600030101010101" pitchFamily="2" charset="-122"/>
              </a:rPr>
              <a:t>) is called the </a:t>
            </a:r>
            <a:r>
              <a:rPr lang="en-US" altLang="zh-CN" sz="2400" i="1" dirty="0">
                <a:latin typeface="Times New Roman" panose="02020603050405020304" pitchFamily="18" charset="0"/>
                <a:ea typeface="宋体" panose="02010600030101010101" pitchFamily="2" charset="-122"/>
              </a:rPr>
              <a:t>phase angle</a:t>
            </a:r>
            <a:r>
              <a:rPr lang="en-US" altLang="zh-CN" sz="2400" dirty="0">
                <a:latin typeface="Times New Roman" panose="02020603050405020304" pitchFamily="18" charset="0"/>
                <a:ea typeface="宋体" panose="02010600030101010101" pitchFamily="2" charset="-122"/>
              </a:rPr>
              <a:t> or </a:t>
            </a:r>
            <a:r>
              <a:rPr lang="en-US" altLang="zh-CN" sz="2400" i="1" dirty="0">
                <a:latin typeface="Times New Roman" panose="02020603050405020304" pitchFamily="18" charset="0"/>
                <a:ea typeface="宋体" panose="02010600030101010101" pitchFamily="2" charset="-122"/>
              </a:rPr>
              <a:t>phase spectrum</a:t>
            </a:r>
            <a:r>
              <a:rPr lang="en-US" altLang="zh-CN" sz="2400" dirty="0">
                <a:latin typeface="Times New Roman" panose="02020603050405020304" pitchFamily="18" charset="0"/>
                <a:ea typeface="宋体" panose="02010600030101010101" pitchFamily="2" charset="-122"/>
              </a:rPr>
              <a:t> of the transform</a:t>
            </a:r>
            <a:r>
              <a:rPr lang="zh-CN" altLang="en-US" sz="2400" dirty="0">
                <a:latin typeface="Times New Roman" panose="02020603050405020304" pitchFamily="18" charset="0"/>
                <a:ea typeface="宋体" panose="02010600030101010101" pitchFamily="2" charset="-122"/>
              </a:rPr>
              <a:t>（相角或相位谱）</a:t>
            </a:r>
            <a:r>
              <a:rPr lang="en-US" altLang="zh-CN" sz="2400" dirty="0">
                <a:latin typeface="Times New Roman" panose="02020603050405020304" pitchFamily="18" charset="0"/>
                <a:ea typeface="宋体" panose="02010600030101010101" pitchFamily="2" charset="-122"/>
              </a:rPr>
              <a:t>. The square of the Fourier spectrum is called the </a:t>
            </a:r>
            <a:r>
              <a:rPr lang="en-US" altLang="zh-CN" sz="2400" i="1" dirty="0">
                <a:latin typeface="Times New Roman" panose="02020603050405020304" pitchFamily="18" charset="0"/>
                <a:ea typeface="宋体" panose="02010600030101010101" pitchFamily="2" charset="-122"/>
              </a:rPr>
              <a:t>power spectrum</a:t>
            </a:r>
            <a:r>
              <a:rPr lang="en-US" altLang="zh-CN" sz="2400" dirty="0">
                <a:latin typeface="Times New Roman" panose="02020603050405020304" pitchFamily="18" charset="0"/>
                <a:ea typeface="宋体" panose="02010600030101010101" pitchFamily="2" charset="-122"/>
              </a:rPr>
              <a:t> or </a:t>
            </a:r>
            <a:r>
              <a:rPr lang="en-US" altLang="zh-CN" sz="2400" i="1" dirty="0">
                <a:latin typeface="Times New Roman" panose="02020603050405020304" pitchFamily="18" charset="0"/>
                <a:ea typeface="宋体" panose="02010600030101010101" pitchFamily="2" charset="-122"/>
              </a:rPr>
              <a:t>spectral density </a:t>
            </a:r>
            <a:r>
              <a:rPr lang="zh-CN" altLang="en-US" sz="2400" dirty="0">
                <a:latin typeface="Times New Roman" panose="02020603050405020304" pitchFamily="18" charset="0"/>
                <a:ea typeface="宋体" panose="02010600030101010101" pitchFamily="2" charset="-122"/>
              </a:rPr>
              <a:t>（功率谱或谱密度）</a:t>
            </a:r>
            <a:r>
              <a:rPr lang="en-US" altLang="zh-CN"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aphicFrame>
        <p:nvGraphicFramePr>
          <p:cNvPr id="15362" name="Object 3"/>
          <p:cNvGraphicFramePr>
            <a:graphicFrameLocks noChangeAspect="1"/>
          </p:cNvGraphicFramePr>
          <p:nvPr>
            <p:extLst>
              <p:ext uri="{D42A27DB-BD31-4B8C-83A1-F6EECF244321}">
                <p14:modId xmlns:p14="http://schemas.microsoft.com/office/powerpoint/2010/main" val="132121436"/>
              </p:ext>
            </p:extLst>
          </p:nvPr>
        </p:nvGraphicFramePr>
        <p:xfrm>
          <a:off x="3756025" y="5649072"/>
          <a:ext cx="4673600" cy="568325"/>
        </p:xfrm>
        <a:graphic>
          <a:graphicData uri="http://schemas.openxmlformats.org/presentationml/2006/ole">
            <mc:AlternateContent xmlns:mc="http://schemas.openxmlformats.org/markup-compatibility/2006">
              <mc:Choice xmlns:v="urn:schemas-microsoft-com:vml" Requires="v">
                <p:oleObj spid="_x0000_s15446" name="公式" r:id="rId3" imgW="1879600" imgH="228600" progId="Equation.3">
                  <p:embed/>
                </p:oleObj>
              </mc:Choice>
              <mc:Fallback>
                <p:oleObj name="公式" r:id="rId3" imgW="187960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025" y="5649072"/>
                        <a:ext cx="46736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5363" name="Group 48"/>
          <p:cNvGrpSpPr>
            <a:grpSpLocks/>
          </p:cNvGrpSpPr>
          <p:nvPr/>
        </p:nvGrpSpPr>
        <p:grpSpPr bwMode="auto">
          <a:xfrm>
            <a:off x="4204494" y="1444188"/>
            <a:ext cx="3776662" cy="1906588"/>
            <a:chOff x="3061" y="2932"/>
            <a:chExt cx="2379" cy="1201"/>
          </a:xfrm>
        </p:grpSpPr>
        <p:sp>
          <p:nvSpPr>
            <p:cNvPr id="15364" name="Line 10"/>
            <p:cNvSpPr>
              <a:spLocks noChangeShapeType="1"/>
            </p:cNvSpPr>
            <p:nvPr/>
          </p:nvSpPr>
          <p:spPr bwMode="auto">
            <a:xfrm flipV="1">
              <a:off x="3941" y="3141"/>
              <a:ext cx="31" cy="1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5" name="Line 11"/>
            <p:cNvSpPr>
              <a:spLocks noChangeShapeType="1"/>
            </p:cNvSpPr>
            <p:nvPr/>
          </p:nvSpPr>
          <p:spPr bwMode="auto">
            <a:xfrm>
              <a:off x="3972" y="3146"/>
              <a:ext cx="46" cy="115"/>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6" name="Line 12"/>
            <p:cNvSpPr>
              <a:spLocks noChangeShapeType="1"/>
            </p:cNvSpPr>
            <p:nvPr/>
          </p:nvSpPr>
          <p:spPr bwMode="auto">
            <a:xfrm flipV="1">
              <a:off x="4023" y="2932"/>
              <a:ext cx="61" cy="329"/>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7" name="Line 13"/>
            <p:cNvSpPr>
              <a:spLocks noChangeShapeType="1"/>
            </p:cNvSpPr>
            <p:nvPr/>
          </p:nvSpPr>
          <p:spPr bwMode="auto">
            <a:xfrm>
              <a:off x="4084" y="2932"/>
              <a:ext cx="135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8" name="Line 14"/>
            <p:cNvSpPr>
              <a:spLocks noChangeShapeType="1"/>
            </p:cNvSpPr>
            <p:nvPr/>
          </p:nvSpPr>
          <p:spPr bwMode="auto">
            <a:xfrm>
              <a:off x="4442" y="3799"/>
              <a:ext cx="49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9" name="Rectangle 15"/>
            <p:cNvSpPr>
              <a:spLocks noChangeArrowheads="1"/>
            </p:cNvSpPr>
            <p:nvPr/>
          </p:nvSpPr>
          <p:spPr bwMode="auto">
            <a:xfrm>
              <a:off x="4844" y="3832"/>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70" name="Rectangle 16"/>
            <p:cNvSpPr>
              <a:spLocks noChangeArrowheads="1"/>
            </p:cNvSpPr>
            <p:nvPr/>
          </p:nvSpPr>
          <p:spPr bwMode="auto">
            <a:xfrm>
              <a:off x="4624" y="3832"/>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71" name="Rectangle 17"/>
            <p:cNvSpPr>
              <a:spLocks noChangeArrowheads="1"/>
            </p:cNvSpPr>
            <p:nvPr/>
          </p:nvSpPr>
          <p:spPr bwMode="auto">
            <a:xfrm>
              <a:off x="4822" y="3486"/>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72" name="Rectangle 18"/>
            <p:cNvSpPr>
              <a:spLocks noChangeArrowheads="1"/>
            </p:cNvSpPr>
            <p:nvPr/>
          </p:nvSpPr>
          <p:spPr bwMode="auto">
            <a:xfrm>
              <a:off x="4602" y="3486"/>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73" name="Rectangle 19"/>
            <p:cNvSpPr>
              <a:spLocks noChangeArrowheads="1"/>
            </p:cNvSpPr>
            <p:nvPr/>
          </p:nvSpPr>
          <p:spPr bwMode="auto">
            <a:xfrm>
              <a:off x="3791" y="3641"/>
              <a:ext cx="60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arctan</a:t>
              </a:r>
              <a:endParaRPr lang="en-US" altLang="zh-CN">
                <a:ea typeface="宋体" panose="02010600030101010101" pitchFamily="2" charset="-122"/>
              </a:endParaRPr>
            </a:p>
          </p:txBody>
        </p:sp>
        <p:sp>
          <p:nvSpPr>
            <p:cNvPr id="15374" name="Rectangle 20"/>
            <p:cNvSpPr>
              <a:spLocks noChangeArrowheads="1"/>
            </p:cNvSpPr>
            <p:nvPr/>
          </p:nvSpPr>
          <p:spPr bwMode="auto">
            <a:xfrm>
              <a:off x="3458" y="3641"/>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75" name="Rectangle 21"/>
            <p:cNvSpPr>
              <a:spLocks noChangeArrowheads="1"/>
            </p:cNvSpPr>
            <p:nvPr/>
          </p:nvSpPr>
          <p:spPr bwMode="auto">
            <a:xfrm>
              <a:off x="3238" y="3641"/>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76" name="Rectangle 22"/>
            <p:cNvSpPr>
              <a:spLocks noChangeArrowheads="1"/>
            </p:cNvSpPr>
            <p:nvPr/>
          </p:nvSpPr>
          <p:spPr bwMode="auto">
            <a:xfrm>
              <a:off x="5345" y="2978"/>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77" name="Rectangle 23"/>
            <p:cNvSpPr>
              <a:spLocks noChangeArrowheads="1"/>
            </p:cNvSpPr>
            <p:nvPr/>
          </p:nvSpPr>
          <p:spPr bwMode="auto">
            <a:xfrm>
              <a:off x="5125" y="2978"/>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78" name="Rectangle 24"/>
            <p:cNvSpPr>
              <a:spLocks noChangeArrowheads="1"/>
            </p:cNvSpPr>
            <p:nvPr/>
          </p:nvSpPr>
          <p:spPr bwMode="auto">
            <a:xfrm>
              <a:off x="4586" y="2978"/>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79" name="Rectangle 25"/>
            <p:cNvSpPr>
              <a:spLocks noChangeArrowheads="1"/>
            </p:cNvSpPr>
            <p:nvPr/>
          </p:nvSpPr>
          <p:spPr bwMode="auto">
            <a:xfrm>
              <a:off x="4366" y="2978"/>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80" name="Rectangle 26"/>
            <p:cNvSpPr>
              <a:spLocks noChangeArrowheads="1"/>
            </p:cNvSpPr>
            <p:nvPr/>
          </p:nvSpPr>
          <p:spPr bwMode="auto">
            <a:xfrm>
              <a:off x="3695" y="2978"/>
              <a:ext cx="50"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81" name="Rectangle 27"/>
            <p:cNvSpPr>
              <a:spLocks noChangeArrowheads="1"/>
            </p:cNvSpPr>
            <p:nvPr/>
          </p:nvSpPr>
          <p:spPr bwMode="auto">
            <a:xfrm>
              <a:off x="3565" y="2978"/>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82" name="Rectangle 28"/>
            <p:cNvSpPr>
              <a:spLocks noChangeArrowheads="1"/>
            </p:cNvSpPr>
            <p:nvPr/>
          </p:nvSpPr>
          <p:spPr bwMode="auto">
            <a:xfrm>
              <a:off x="3345" y="2978"/>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83" name="Rectangle 29"/>
            <p:cNvSpPr>
              <a:spLocks noChangeArrowheads="1"/>
            </p:cNvSpPr>
            <p:nvPr/>
          </p:nvSpPr>
          <p:spPr bwMode="auto">
            <a:xfrm>
              <a:off x="3070" y="2978"/>
              <a:ext cx="50"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15384" name="Rectangle 30"/>
            <p:cNvSpPr>
              <a:spLocks noChangeArrowheads="1"/>
            </p:cNvSpPr>
            <p:nvPr/>
          </p:nvSpPr>
          <p:spPr bwMode="auto">
            <a:xfrm>
              <a:off x="5029" y="2959"/>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latin typeface="Times New Roman" panose="02020603050405020304" pitchFamily="18" charset="0"/>
                  <a:ea typeface="宋体" panose="02010600030101010101" pitchFamily="2" charset="-122"/>
                </a:rPr>
                <a:t>2</a:t>
              </a:r>
              <a:endParaRPr lang="en-US" altLang="zh-CN">
                <a:ea typeface="宋体" panose="02010600030101010101" pitchFamily="2" charset="-122"/>
              </a:endParaRPr>
            </a:p>
          </p:txBody>
        </p:sp>
        <p:sp>
          <p:nvSpPr>
            <p:cNvPr id="15385" name="Rectangle 31"/>
            <p:cNvSpPr>
              <a:spLocks noChangeArrowheads="1"/>
            </p:cNvSpPr>
            <p:nvPr/>
          </p:nvSpPr>
          <p:spPr bwMode="auto">
            <a:xfrm>
              <a:off x="4270" y="2959"/>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latin typeface="Times New Roman" panose="02020603050405020304" pitchFamily="18" charset="0"/>
                  <a:ea typeface="宋体" panose="02010600030101010101" pitchFamily="2" charset="-122"/>
                </a:rPr>
                <a:t>2</a:t>
              </a:r>
              <a:endParaRPr lang="en-US" altLang="zh-CN">
                <a:ea typeface="宋体" panose="02010600030101010101" pitchFamily="2" charset="-122"/>
              </a:endParaRPr>
            </a:p>
          </p:txBody>
        </p:sp>
        <p:sp>
          <p:nvSpPr>
            <p:cNvPr id="15386" name="Rectangle 32"/>
            <p:cNvSpPr>
              <a:spLocks noChangeArrowheads="1"/>
            </p:cNvSpPr>
            <p:nvPr/>
          </p:nvSpPr>
          <p:spPr bwMode="auto">
            <a:xfrm>
              <a:off x="4711" y="3832"/>
              <a:ext cx="12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a:solidFill>
                    <a:srgbClr val="000000"/>
                  </a:solidFill>
                  <a:latin typeface="Times New Roman" panose="02020603050405020304" pitchFamily="18" charset="0"/>
                  <a:ea typeface="宋体" panose="02010600030101010101" pitchFamily="2" charset="-122"/>
                </a:rPr>
                <a:t>u</a:t>
              </a:r>
              <a:endParaRPr lang="en-US" altLang="zh-CN">
                <a:ea typeface="宋体" panose="02010600030101010101" pitchFamily="2" charset="-122"/>
              </a:endParaRPr>
            </a:p>
          </p:txBody>
        </p:sp>
        <p:sp>
          <p:nvSpPr>
            <p:cNvPr id="15387" name="Rectangle 33"/>
            <p:cNvSpPr>
              <a:spLocks noChangeArrowheads="1"/>
            </p:cNvSpPr>
            <p:nvPr/>
          </p:nvSpPr>
          <p:spPr bwMode="auto">
            <a:xfrm>
              <a:off x="4465" y="3832"/>
              <a:ext cx="1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a:solidFill>
                    <a:srgbClr val="000000"/>
                  </a:solidFill>
                  <a:latin typeface="Times New Roman" panose="02020603050405020304" pitchFamily="18" charset="0"/>
                  <a:ea typeface="宋体" panose="02010600030101010101" pitchFamily="2" charset="-122"/>
                </a:rPr>
                <a:t>R</a:t>
              </a:r>
              <a:endParaRPr lang="en-US" altLang="zh-CN">
                <a:ea typeface="宋体" panose="02010600030101010101" pitchFamily="2" charset="-122"/>
              </a:endParaRPr>
            </a:p>
          </p:txBody>
        </p:sp>
        <p:sp>
          <p:nvSpPr>
            <p:cNvPr id="15388" name="Rectangle 34"/>
            <p:cNvSpPr>
              <a:spLocks noChangeArrowheads="1"/>
            </p:cNvSpPr>
            <p:nvPr/>
          </p:nvSpPr>
          <p:spPr bwMode="auto">
            <a:xfrm>
              <a:off x="4689" y="3486"/>
              <a:ext cx="12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a:solidFill>
                    <a:srgbClr val="000000"/>
                  </a:solidFill>
                  <a:latin typeface="Times New Roman" panose="02020603050405020304" pitchFamily="18" charset="0"/>
                  <a:ea typeface="宋体" panose="02010600030101010101" pitchFamily="2" charset="-122"/>
                </a:rPr>
                <a:t>u</a:t>
              </a:r>
              <a:endParaRPr lang="en-US" altLang="zh-CN">
                <a:ea typeface="宋体" panose="02010600030101010101" pitchFamily="2" charset="-122"/>
              </a:endParaRPr>
            </a:p>
          </p:txBody>
        </p:sp>
        <p:sp>
          <p:nvSpPr>
            <p:cNvPr id="15389" name="Rectangle 35"/>
            <p:cNvSpPr>
              <a:spLocks noChangeArrowheads="1"/>
            </p:cNvSpPr>
            <p:nvPr/>
          </p:nvSpPr>
          <p:spPr bwMode="auto">
            <a:xfrm>
              <a:off x="4490" y="3486"/>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a:solidFill>
                    <a:srgbClr val="000000"/>
                  </a:solidFill>
                  <a:latin typeface="Times New Roman" panose="02020603050405020304" pitchFamily="18" charset="0"/>
                  <a:ea typeface="宋体" panose="02010600030101010101" pitchFamily="2" charset="-122"/>
                </a:rPr>
                <a:t>I</a:t>
              </a:r>
              <a:endParaRPr lang="en-US" altLang="zh-CN">
                <a:ea typeface="宋体" panose="02010600030101010101" pitchFamily="2" charset="-122"/>
              </a:endParaRPr>
            </a:p>
          </p:txBody>
        </p:sp>
        <p:sp>
          <p:nvSpPr>
            <p:cNvPr id="15390" name="Rectangle 36"/>
            <p:cNvSpPr>
              <a:spLocks noChangeArrowheads="1"/>
            </p:cNvSpPr>
            <p:nvPr/>
          </p:nvSpPr>
          <p:spPr bwMode="auto">
            <a:xfrm>
              <a:off x="3325" y="3641"/>
              <a:ext cx="12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a:solidFill>
                    <a:srgbClr val="000000"/>
                  </a:solidFill>
                  <a:latin typeface="Times New Roman" panose="02020603050405020304" pitchFamily="18" charset="0"/>
                  <a:ea typeface="宋体" panose="02010600030101010101" pitchFamily="2" charset="-122"/>
                </a:rPr>
                <a:t>u</a:t>
              </a:r>
              <a:endParaRPr lang="en-US" altLang="zh-CN">
                <a:ea typeface="宋体" panose="02010600030101010101" pitchFamily="2" charset="-122"/>
              </a:endParaRPr>
            </a:p>
          </p:txBody>
        </p:sp>
        <p:sp>
          <p:nvSpPr>
            <p:cNvPr id="15391" name="Rectangle 37"/>
            <p:cNvSpPr>
              <a:spLocks noChangeArrowheads="1"/>
            </p:cNvSpPr>
            <p:nvPr/>
          </p:nvSpPr>
          <p:spPr bwMode="auto">
            <a:xfrm>
              <a:off x="5212" y="2978"/>
              <a:ext cx="12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a:solidFill>
                    <a:srgbClr val="000000"/>
                  </a:solidFill>
                  <a:latin typeface="Times New Roman" panose="02020603050405020304" pitchFamily="18" charset="0"/>
                  <a:ea typeface="宋体" panose="02010600030101010101" pitchFamily="2" charset="-122"/>
                </a:rPr>
                <a:t>u</a:t>
              </a:r>
              <a:endParaRPr lang="en-US" altLang="zh-CN">
                <a:ea typeface="宋体" panose="02010600030101010101" pitchFamily="2" charset="-122"/>
              </a:endParaRPr>
            </a:p>
          </p:txBody>
        </p:sp>
        <p:sp>
          <p:nvSpPr>
            <p:cNvPr id="15392" name="Rectangle 38"/>
            <p:cNvSpPr>
              <a:spLocks noChangeArrowheads="1"/>
            </p:cNvSpPr>
            <p:nvPr/>
          </p:nvSpPr>
          <p:spPr bwMode="auto">
            <a:xfrm>
              <a:off x="4912" y="2978"/>
              <a:ext cx="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dirty="0">
                  <a:solidFill>
                    <a:srgbClr val="000000"/>
                  </a:solidFill>
                  <a:latin typeface="Times New Roman" panose="02020603050405020304" pitchFamily="18" charset="0"/>
                  <a:ea typeface="宋体" panose="02010600030101010101" pitchFamily="2" charset="-122"/>
                </a:rPr>
                <a:t>I</a:t>
              </a:r>
              <a:endParaRPr lang="en-US" altLang="zh-CN" dirty="0">
                <a:ea typeface="宋体" panose="02010600030101010101" pitchFamily="2" charset="-122"/>
              </a:endParaRPr>
            </a:p>
          </p:txBody>
        </p:sp>
        <p:sp>
          <p:nvSpPr>
            <p:cNvPr id="15393" name="Rectangle 39"/>
            <p:cNvSpPr>
              <a:spLocks noChangeArrowheads="1"/>
            </p:cNvSpPr>
            <p:nvPr/>
          </p:nvSpPr>
          <p:spPr bwMode="auto">
            <a:xfrm>
              <a:off x="4453" y="2978"/>
              <a:ext cx="12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a:solidFill>
                    <a:srgbClr val="000000"/>
                  </a:solidFill>
                  <a:latin typeface="Times New Roman" panose="02020603050405020304" pitchFamily="18" charset="0"/>
                  <a:ea typeface="宋体" panose="02010600030101010101" pitchFamily="2" charset="-122"/>
                </a:rPr>
                <a:t>u</a:t>
              </a:r>
              <a:endParaRPr lang="en-US" altLang="zh-CN">
                <a:ea typeface="宋体" panose="02010600030101010101" pitchFamily="2" charset="-122"/>
              </a:endParaRPr>
            </a:p>
          </p:txBody>
        </p:sp>
        <p:sp>
          <p:nvSpPr>
            <p:cNvPr id="15394" name="Rectangle 40"/>
            <p:cNvSpPr>
              <a:spLocks noChangeArrowheads="1"/>
            </p:cNvSpPr>
            <p:nvPr/>
          </p:nvSpPr>
          <p:spPr bwMode="auto">
            <a:xfrm>
              <a:off x="4106" y="2978"/>
              <a:ext cx="1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a:solidFill>
                    <a:srgbClr val="000000"/>
                  </a:solidFill>
                  <a:latin typeface="Times New Roman" panose="02020603050405020304" pitchFamily="18" charset="0"/>
                  <a:ea typeface="宋体" panose="02010600030101010101" pitchFamily="2" charset="-122"/>
                </a:rPr>
                <a:t>R</a:t>
              </a:r>
              <a:endParaRPr lang="en-US" altLang="zh-CN">
                <a:ea typeface="宋体" panose="02010600030101010101" pitchFamily="2" charset="-122"/>
              </a:endParaRPr>
            </a:p>
          </p:txBody>
        </p:sp>
        <p:sp>
          <p:nvSpPr>
            <p:cNvPr id="15395" name="Rectangle 41"/>
            <p:cNvSpPr>
              <a:spLocks noChangeArrowheads="1"/>
            </p:cNvSpPr>
            <p:nvPr/>
          </p:nvSpPr>
          <p:spPr bwMode="auto">
            <a:xfrm>
              <a:off x="3432" y="2978"/>
              <a:ext cx="12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a:solidFill>
                    <a:srgbClr val="000000"/>
                  </a:solidFill>
                  <a:latin typeface="Times New Roman" panose="02020603050405020304" pitchFamily="18" charset="0"/>
                  <a:ea typeface="宋体" panose="02010600030101010101" pitchFamily="2" charset="-122"/>
                </a:rPr>
                <a:t>u</a:t>
              </a:r>
              <a:endParaRPr lang="en-US" altLang="zh-CN">
                <a:ea typeface="宋体" panose="02010600030101010101" pitchFamily="2" charset="-122"/>
              </a:endParaRPr>
            </a:p>
          </p:txBody>
        </p:sp>
        <p:sp>
          <p:nvSpPr>
            <p:cNvPr id="15396" name="Rectangle 42"/>
            <p:cNvSpPr>
              <a:spLocks noChangeArrowheads="1"/>
            </p:cNvSpPr>
            <p:nvPr/>
          </p:nvSpPr>
          <p:spPr bwMode="auto">
            <a:xfrm>
              <a:off x="3168" y="2978"/>
              <a:ext cx="1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a:solidFill>
                    <a:srgbClr val="000000"/>
                  </a:solidFill>
                  <a:latin typeface="Times New Roman" panose="02020603050405020304" pitchFamily="18" charset="0"/>
                  <a:ea typeface="宋体" panose="02010600030101010101" pitchFamily="2" charset="-122"/>
                </a:rPr>
                <a:t>F</a:t>
              </a:r>
              <a:endParaRPr lang="en-US" altLang="zh-CN">
                <a:ea typeface="宋体" panose="02010600030101010101" pitchFamily="2" charset="-122"/>
              </a:endParaRPr>
            </a:p>
          </p:txBody>
        </p:sp>
        <p:sp>
          <p:nvSpPr>
            <p:cNvPr id="15397" name="Rectangle 43"/>
            <p:cNvSpPr>
              <a:spLocks noChangeArrowheads="1"/>
            </p:cNvSpPr>
            <p:nvPr/>
          </p:nvSpPr>
          <p:spPr bwMode="auto">
            <a:xfrm>
              <a:off x="3599" y="3613"/>
              <a:ext cx="1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15398" name="Rectangle 44"/>
            <p:cNvSpPr>
              <a:spLocks noChangeArrowheads="1"/>
            </p:cNvSpPr>
            <p:nvPr/>
          </p:nvSpPr>
          <p:spPr bwMode="auto">
            <a:xfrm>
              <a:off x="4715" y="2950"/>
              <a:ext cx="1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15399" name="Rectangle 45"/>
            <p:cNvSpPr>
              <a:spLocks noChangeArrowheads="1"/>
            </p:cNvSpPr>
            <p:nvPr/>
          </p:nvSpPr>
          <p:spPr bwMode="auto">
            <a:xfrm>
              <a:off x="3735" y="2950"/>
              <a:ext cx="1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15400" name="Rectangle 46"/>
            <p:cNvSpPr>
              <a:spLocks noChangeArrowheads="1"/>
            </p:cNvSpPr>
            <p:nvPr/>
          </p:nvSpPr>
          <p:spPr bwMode="auto">
            <a:xfrm>
              <a:off x="3061" y="3613"/>
              <a:ext cx="150"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100" i="1">
                  <a:solidFill>
                    <a:srgbClr val="000000"/>
                  </a:solidFill>
                  <a:latin typeface="Symbol" panose="05050102010706020507" pitchFamily="18" charset="2"/>
                  <a:ea typeface="宋体" panose="02010600030101010101" pitchFamily="2" charset="-122"/>
                </a:rPr>
                <a:t>j</a:t>
              </a:r>
              <a:endParaRPr lang="en-US" altLang="zh-CN">
                <a:ea typeface="宋体" panose="02010600030101010101" pitchFamily="2" charset="-122"/>
              </a:endParaRPr>
            </a:p>
          </p:txBody>
        </p:sp>
      </p:grpSp>
      <p:sp>
        <p:nvSpPr>
          <p:cNvPr id="2" name="标题 1"/>
          <p:cNvSpPr>
            <a:spLocks noGrp="1"/>
          </p:cNvSpPr>
          <p:nvPr>
            <p:ph type="title"/>
          </p:nvPr>
        </p:nvSpPr>
        <p:spPr/>
        <p:txBody>
          <a:bodyPr/>
          <a:lstStyle/>
          <a:p>
            <a:r>
              <a:rPr lang="en-US" altLang="zh-CN" dirty="0"/>
              <a:t>The Discrete Fourier Transform (DFT)</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9</a:t>
            </a:fld>
            <a:endParaRPr lang="en-US" dirty="0"/>
          </a:p>
        </p:txBody>
      </p:sp>
    </p:spTree>
  </p:cSld>
  <p:clrMapOvr>
    <a:masterClrMapping/>
  </p:clrMapOvr>
  <p:transition/>
</p:sld>
</file>

<file path=ppt/theme/theme1.xml><?xml version="1.0" encoding="utf-8"?>
<a:theme xmlns:a="http://schemas.openxmlformats.org/drawingml/2006/main" name="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模板" id="{4F7DEA9D-2E19-4110-9A24-6F1A05DCD6C1}" vid="{17AA050C-2B3D-49DE-A5EB-C09BC4FD2336}"/>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2320</TotalTime>
  <Words>3509</Words>
  <Application>Microsoft Office PowerPoint</Application>
  <PresentationFormat>宽屏</PresentationFormat>
  <Paragraphs>526</Paragraphs>
  <Slides>66</Slides>
  <Notes>41</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66</vt:i4>
      </vt:variant>
    </vt:vector>
  </HeadingPairs>
  <TitlesOfParts>
    <vt:vector size="74" baseType="lpstr">
      <vt:lpstr>微软雅黑</vt:lpstr>
      <vt:lpstr>Arial</vt:lpstr>
      <vt:lpstr>Symbol</vt:lpstr>
      <vt:lpstr>Times New Roman</vt:lpstr>
      <vt:lpstr>Wingdings</vt:lpstr>
      <vt:lpstr>模板</vt:lpstr>
      <vt:lpstr>公式</vt:lpstr>
      <vt:lpstr>MathType 6.0 Equation</vt:lpstr>
      <vt:lpstr>Digital Image Processing Technologies &amp; Applications</vt:lpstr>
      <vt:lpstr>Contents</vt:lpstr>
      <vt:lpstr>The Big Idea</vt:lpstr>
      <vt:lpstr>The Big Idea</vt:lpstr>
      <vt:lpstr>Introduction to Fourier Transform</vt:lpstr>
      <vt:lpstr>The Discrete Fourier Transform (DFT)</vt:lpstr>
      <vt:lpstr>The Discrete Fourier Transform (DFT)</vt:lpstr>
      <vt:lpstr>The Discrete Fourier Transform (DFT)</vt:lpstr>
      <vt:lpstr>The Discrete Fourier Transform (DFT)</vt:lpstr>
      <vt:lpstr>The Discrete Fourier Transform (DFT)</vt:lpstr>
      <vt:lpstr>The Discrete Fourier Transform (DFT)</vt:lpstr>
      <vt:lpstr>The Discrete Fourier Transform (DFT)</vt:lpstr>
      <vt:lpstr>The Discrete Fourier Transform (DFT)</vt:lpstr>
      <vt:lpstr>The Discrete Fourier Transform (DFT)</vt:lpstr>
      <vt:lpstr>DFT Properties</vt:lpstr>
      <vt:lpstr>DFT Properties</vt:lpstr>
      <vt:lpstr>DFT Properties</vt:lpstr>
      <vt:lpstr>DFT Properties</vt:lpstr>
      <vt:lpstr>DFT Properties</vt:lpstr>
      <vt:lpstr>DFT Properties</vt:lpstr>
      <vt:lpstr>DFT Properties</vt:lpstr>
      <vt:lpstr>DFT Properties</vt:lpstr>
      <vt:lpstr>DFT Properties</vt:lpstr>
      <vt:lpstr>DFT Properties</vt:lpstr>
      <vt:lpstr>DFT Properties</vt:lpstr>
      <vt:lpstr>Steps of Filtering in the Frequency Domain</vt:lpstr>
      <vt:lpstr>Steps of Filtering in the Frequency Domain</vt:lpstr>
      <vt:lpstr>Steps of Filtering in the Frequency Domain</vt:lpstr>
      <vt:lpstr>Steps of Filtering in the Frequency Domain</vt:lpstr>
      <vt:lpstr>Some Basic Frequency Domain Filters</vt:lpstr>
      <vt:lpstr>Some Basic Frequency Domain Filters</vt:lpstr>
      <vt:lpstr>Some Basic Frequency Domain Filters</vt:lpstr>
      <vt:lpstr>Filters Based on Gaussian Functions</vt:lpstr>
      <vt:lpstr>Filters Based on Gaussian Functions</vt:lpstr>
      <vt:lpstr>Filters Based on Gaussian Functions</vt:lpstr>
      <vt:lpstr>Smoothing Frequency Domain Filters</vt:lpstr>
      <vt:lpstr>Smoothing Frequency Domain Filters</vt:lpstr>
      <vt:lpstr>Ideal Low Pass Filter</vt:lpstr>
      <vt:lpstr>Ideal Low Pass Filter (cont…)</vt:lpstr>
      <vt:lpstr>Ideal Low Pass Filter (cont…)</vt:lpstr>
      <vt:lpstr>Ideal Low Pass Filter (cont…)</vt:lpstr>
      <vt:lpstr>Ideal Low Pass Filter (cont…)</vt:lpstr>
      <vt:lpstr>Ideal Low Pass Filter (cont…)</vt:lpstr>
      <vt:lpstr>Ideal Low Pass Filter (cont…)</vt:lpstr>
      <vt:lpstr>Butterworth Lowpass Filters</vt:lpstr>
      <vt:lpstr>Butterworth Lowpass Filter (cont…)</vt:lpstr>
      <vt:lpstr>Butterworth Lowpass Filter (cont…)</vt:lpstr>
      <vt:lpstr>Butterworth Lowpass Filter (cont…)</vt:lpstr>
      <vt:lpstr>Butterworth Lowpass Filter (cont…)</vt:lpstr>
      <vt:lpstr>Gaussian Lowpass Filters</vt:lpstr>
      <vt:lpstr>Gaussian Lowpass Filters (cont…)</vt:lpstr>
      <vt:lpstr>Lowpass Filters Compared </vt:lpstr>
      <vt:lpstr>Lowpass Filtering Examples</vt:lpstr>
      <vt:lpstr>Lowpass Filtering Examples (cont…)</vt:lpstr>
      <vt:lpstr>Sharpening in the Frequency Domain</vt:lpstr>
      <vt:lpstr>Sharpening in the Frequency Domain</vt:lpstr>
      <vt:lpstr>Sharpening in the Frequency Domain</vt:lpstr>
      <vt:lpstr>Ideal High Pass Filters</vt:lpstr>
      <vt:lpstr>Ideal High Pass Filters (cont…)</vt:lpstr>
      <vt:lpstr>Butterworth High Pass Filters</vt:lpstr>
      <vt:lpstr>Butterworth High Pass Filters</vt:lpstr>
      <vt:lpstr>Butterworth High Pass Filters (cont…)</vt:lpstr>
      <vt:lpstr>Gaussian High Pass Filters</vt:lpstr>
      <vt:lpstr>Gaussian High Pass Filters (cont…)</vt:lpstr>
      <vt:lpstr>High Pass Filter Comparison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Lgm</dc:creator>
  <cp:lastModifiedBy>lenovo</cp:lastModifiedBy>
  <cp:revision>261</cp:revision>
  <dcterms:created xsi:type="dcterms:W3CDTF">2006-03-19T11:05:29Z</dcterms:created>
  <dcterms:modified xsi:type="dcterms:W3CDTF">2024-03-19T05:36:07Z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